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Default Extension="bin" ContentType="application/vnd.openxmlformats-officedocument.presentationml.printerSettings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png" ContentType="image/png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Default Extension="xml" ContentType="application/xml"/>
  <Override PartName="/ppt/handoutMasters/handoutMaster1.xml" ContentType="application/vnd.openxmlformats-officedocument.presentationml.handoutMaster+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274" r:id="rId4"/>
    <p:sldId id="259" r:id="rId5"/>
    <p:sldId id="264" r:id="rId6"/>
    <p:sldId id="272" r:id="rId7"/>
    <p:sldId id="273" r:id="rId8"/>
    <p:sldId id="260" r:id="rId9"/>
    <p:sldId id="267" r:id="rId10"/>
    <p:sldId id="261" r:id="rId11"/>
    <p:sldId id="277" r:id="rId12"/>
    <p:sldId id="276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838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2642-0F71-344D-9A24-DDFE03F93463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D16C0-BA66-BB48-9F54-89BFA4A5B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3E0D4-3D9D-D44F-A447-0D47AD257551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782B2-BFDE-6E49-B5C3-FC3CC93E8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r>
              <a:rPr lang="en-US" baseline="0" dirty="0" smtClean="0"/>
              <a:t> I will be introducing the views that my colleagues and I at UC Berkeley have of the secure learning area and presenting problems we feel to be critical for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techniques are</a:t>
            </a:r>
            <a:r>
              <a:rPr lang="en-US" baseline="0" dirty="0" smtClean="0"/>
              <a:t> being employed more readily in security sensitive applications including spam detection &amp; intrusion detection systems.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as these techniques are more widely used, we must study and develop secure learning techniques designed for malicious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colleagues and I have been studying this problem and have identified several questions we feel must be answered.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view Secure Learning as a game between the learner and an adversary.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What are natural threat models for learners used in deployed systems? How secure are learners in relation to these threat models?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Which forms of adversarial control can a learner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tolerate and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how can we characterize tolerable adversarial information and control?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we judge whether an ML attack is covert?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there attacks that can significantly impact the behavior of a learning system without being apparent to the defender?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some attacks provably covert? If so, can we bound their influence?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Can we bound the minimum amount of adversarial effort or the maximum number of mistakes the learner will make in real-world domains?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the ACRE problem and that we want to extend that work to more general </a:t>
            </a:r>
            <a:r>
              <a:rPr lang="en-US" baseline="0" dirty="0" smtClean="0"/>
              <a:t>learners</a:t>
            </a:r>
          </a:p>
          <a:p>
            <a:r>
              <a:rPr lang="en-US" baseline="0" dirty="0" smtClean="0"/>
              <a:t>QUESTIONS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Can we quantify the complexity of attacks on larger classes of learners?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What classifiers, if any, are provably hard to reverse engineer?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Is there a secure learning procedure that is resilient to attacks under a realistic threat model? How can we construct this procedure?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If the adversarial contamination is assumed to be limited, can we use robustness measures to design a practical learner that is efficient and secure?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How can one design a set of experts (learners) so that their aggregate is resilient to attacks in the on-line learning framework?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Can this design itself be accomplished in an automated fashion?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82B2-BFDE-6E49-B5C3-FC3CC93E81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x-none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AF2BCEA-931A-B841-8892-6A305236C576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F2A8EEE-533E-2847-940A-62A3904F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143000"/>
            <a:ext cx="7826281" cy="1627093"/>
          </a:xfrm>
        </p:spPr>
        <p:txBody>
          <a:bodyPr/>
          <a:lstStyle/>
          <a:p>
            <a:r>
              <a:rPr lang="en-US" sz="3200" b="1" dirty="0" smtClean="0"/>
              <a:t>Open Problems in the Security of Learning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1196481"/>
          </a:xfr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b="1" dirty="0" smtClean="0"/>
              <a:t>Marco </a:t>
            </a:r>
            <a:r>
              <a:rPr lang="en-US" b="1" dirty="0" err="1" smtClean="0"/>
              <a:t>Barreno</a:t>
            </a:r>
            <a:r>
              <a:rPr lang="en-US" b="1" dirty="0" smtClean="0"/>
              <a:t>, Peter L. Bartlett, </a:t>
            </a:r>
            <a:r>
              <a:rPr lang="en-US" b="1" dirty="0" err="1" smtClean="0"/>
              <a:t>Fuching</a:t>
            </a:r>
            <a:r>
              <a:rPr lang="en-US" b="1" dirty="0" smtClean="0"/>
              <a:t> Jack Chi, Anthony D. Joseph, </a:t>
            </a:r>
          </a:p>
          <a:p>
            <a:pPr>
              <a:lnSpc>
                <a:spcPts val="1500"/>
              </a:lnSpc>
            </a:pPr>
            <a:r>
              <a:rPr lang="en-US" b="1" dirty="0" smtClean="0"/>
              <a:t>Blaine Nelson, Benjamin I. P. Rubinstein, </a:t>
            </a:r>
            <a:r>
              <a:rPr lang="en-US" b="1" dirty="0" err="1" smtClean="0"/>
              <a:t>Udam</a:t>
            </a:r>
            <a:r>
              <a:rPr lang="en-US" b="1" dirty="0" smtClean="0"/>
              <a:t> </a:t>
            </a:r>
            <a:r>
              <a:rPr lang="en-US" b="1" dirty="0" err="1" smtClean="0"/>
              <a:t>Saini</a:t>
            </a:r>
            <a:r>
              <a:rPr lang="en-US" b="1" dirty="0" smtClean="0"/>
              <a:t>, &amp; J.D. </a:t>
            </a:r>
            <a:r>
              <a:rPr lang="en-US" b="1" dirty="0" err="1" smtClean="0"/>
              <a:t>Tygar</a:t>
            </a:r>
            <a:endParaRPr lang="en-US" b="1" dirty="0" smtClean="0"/>
          </a:p>
          <a:p>
            <a:pPr>
              <a:lnSpc>
                <a:spcPts val="1500"/>
              </a:lnSpc>
            </a:pPr>
            <a:r>
              <a:rPr lang="en-US" b="1" dirty="0" smtClean="0"/>
              <a:t>UC Berkeley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Secure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machine learning: </a:t>
            </a:r>
            <a:r>
              <a:rPr lang="en-US" u="sng" dirty="0" smtClean="0"/>
              <a:t>no</a:t>
            </a:r>
            <a:r>
              <a:rPr lang="en-US" dirty="0" smtClean="0"/>
              <a:t> malicious environment</a:t>
            </a:r>
          </a:p>
          <a:p>
            <a:r>
              <a:rPr lang="en-US" dirty="0" smtClean="0"/>
              <a:t>Contrast with Secure ML</a:t>
            </a:r>
          </a:p>
          <a:p>
            <a:pPr lvl="1"/>
            <a:r>
              <a:rPr lang="en-US" dirty="0" smtClean="0"/>
              <a:t>Open research area</a:t>
            </a:r>
          </a:p>
          <a:p>
            <a:pPr lvl="1"/>
            <a:r>
              <a:rPr lang="en-US" dirty="0" smtClean="0"/>
              <a:t>Vital for use of machine learning in security</a:t>
            </a:r>
            <a:r>
              <a:rPr lang="en-US" u="sng" dirty="0" smtClean="0"/>
              <a:t> </a:t>
            </a:r>
            <a:endParaRPr lang="en-US" dirty="0" smtClean="0"/>
          </a:p>
          <a:p>
            <a:r>
              <a:rPr lang="en-US" dirty="0" smtClean="0"/>
              <a:t>Strong preliminary results</a:t>
            </a:r>
          </a:p>
          <a:p>
            <a:pPr lvl="1"/>
            <a:r>
              <a:rPr lang="en-US" dirty="0" smtClean="0"/>
              <a:t>Showed attack feasibility on Bayesian spam detection</a:t>
            </a:r>
          </a:p>
          <a:p>
            <a:pPr lvl="1"/>
            <a:r>
              <a:rPr lang="en-US" dirty="0" smtClean="0"/>
              <a:t>Showed attack feasibility on principal component analysis</a:t>
            </a:r>
          </a:p>
          <a:p>
            <a:pPr lvl="1"/>
            <a:r>
              <a:rPr lang="en-US" dirty="0" smtClean="0"/>
              <a:t>Evidence of activity in the wild</a:t>
            </a:r>
          </a:p>
          <a:p>
            <a:r>
              <a:rPr lang="en-US" dirty="0" smtClean="0"/>
              <a:t>Prediction: area is ready to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Characterizing Reasonable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common adversarial actions?</a:t>
            </a:r>
          </a:p>
          <a:p>
            <a:pPr lvl="1"/>
            <a:r>
              <a:rPr lang="en-US" dirty="0" smtClean="0"/>
              <a:t>Actions limited by capabilities &amp; information adversary has </a:t>
            </a:r>
          </a:p>
          <a:p>
            <a:pPr lvl="1"/>
            <a:endParaRPr lang="en-US" dirty="0" smtClean="0"/>
          </a:p>
          <a:p>
            <a:r>
              <a:rPr lang="en-US" i="1" cap="small" dirty="0" smtClean="0"/>
              <a:t>Question: </a:t>
            </a:r>
            <a:r>
              <a:rPr lang="en-US" i="1" dirty="0" smtClean="0"/>
              <a:t>Which forms of adversarial control are tolerable? </a:t>
            </a:r>
          </a:p>
          <a:p>
            <a:pPr lvl="1"/>
            <a:r>
              <a:rPr lang="en-US" i="1" dirty="0" smtClean="0"/>
              <a:t>What sorts of information?  Controls?</a:t>
            </a:r>
          </a:p>
          <a:p>
            <a:r>
              <a:rPr lang="en-US" i="1" cap="small" dirty="0" smtClean="0"/>
              <a:t>Question: </a:t>
            </a:r>
            <a:r>
              <a:rPr lang="en-US" i="1" dirty="0" smtClean="0"/>
              <a:t>What are the trade-offs between the learner’s generalization capacity &amp; the adversary’s capabilities?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Security Sensitive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Generally difficult to design defenses for a particular adversary</a:t>
            </a:r>
          </a:p>
          <a:p>
            <a:endParaRPr lang="en-US" dirty="0" smtClean="0"/>
          </a:p>
          <a:p>
            <a:r>
              <a:rPr lang="en-US" dirty="0" smtClean="0"/>
              <a:t>Robust Learning – learners are resilient to limited amount of arbitrary contamination.</a:t>
            </a:r>
          </a:p>
          <a:p>
            <a:pPr lvl="1"/>
            <a:r>
              <a:rPr lang="en-US" dirty="0" smtClean="0"/>
              <a:t>Robustness measures provide comparison between procedures</a:t>
            </a:r>
          </a:p>
          <a:p>
            <a:endParaRPr lang="en-US" i="1" cap="small" dirty="0" smtClean="0"/>
          </a:p>
          <a:p>
            <a:r>
              <a:rPr lang="en-US" i="1" cap="small" dirty="0" smtClean="0"/>
              <a:t>Question: </a:t>
            </a:r>
            <a:r>
              <a:rPr lang="en-US" i="1" dirty="0" smtClean="0"/>
              <a:t>What are useful measures of a procedure’s robustness for designing security sensitive learners?</a:t>
            </a:r>
          </a:p>
          <a:p>
            <a:pPr lvl="1"/>
            <a:r>
              <a:rPr lang="en-US" i="1" dirty="0" smtClean="0"/>
              <a:t>Which learners perform well </a:t>
            </a:r>
            <a:r>
              <a:rPr lang="en-US" i="1" dirty="0" err="1" smtClean="0"/>
              <a:t>w.r.t</a:t>
            </a:r>
            <a:r>
              <a:rPr lang="en-US" i="1" dirty="0" smtClean="0"/>
              <a:t>. these measures?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learn securely?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Learning:  key to security (intrusion/spam detection, etc)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to learn in a malicious environment?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Bad training data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Research Questions: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What attacks are feasible?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Measurement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Defenses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Learning as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4006850" cy="4651375"/>
          </a:xfrm>
        </p:spPr>
        <p:txBody>
          <a:bodyPr>
            <a:normAutofit/>
          </a:bodyPr>
          <a:lstStyle/>
          <a:p>
            <a:r>
              <a:rPr lang="en-US" dirty="0" smtClean="0"/>
              <a:t>Adversarial capability</a:t>
            </a:r>
          </a:p>
          <a:p>
            <a:r>
              <a:rPr lang="en-US" dirty="0" smtClean="0"/>
              <a:t>Adversarial influence</a:t>
            </a:r>
          </a:p>
          <a:p>
            <a:r>
              <a:rPr lang="en-US" dirty="0" smtClean="0"/>
              <a:t>Secure learning</a:t>
            </a:r>
          </a:p>
          <a:p>
            <a:r>
              <a:rPr lang="en-US" dirty="0" smtClean="0"/>
              <a:t>Example:  Spam Detection</a:t>
            </a:r>
          </a:p>
          <a:p>
            <a:pPr lvl="1"/>
            <a:r>
              <a:rPr lang="en-US" dirty="0" smtClean="0"/>
              <a:t>Adversary knows lexicon </a:t>
            </a:r>
          </a:p>
          <a:p>
            <a:pPr lvl="1"/>
            <a:r>
              <a:rPr lang="en-US" dirty="0" smtClean="0"/>
              <a:t>Controls fraction of e-mail</a:t>
            </a:r>
          </a:p>
          <a:p>
            <a:pPr lvl="1"/>
            <a:r>
              <a:rPr lang="en-US" dirty="0" smtClean="0"/>
              <a:t>Degrades performance</a:t>
            </a:r>
          </a:p>
          <a:p>
            <a:pPr lvl="1"/>
            <a:r>
              <a:rPr lang="en-US" dirty="0" smtClean="0"/>
              <a:t>(Poisons classifier)</a:t>
            </a:r>
          </a:p>
        </p:txBody>
      </p:sp>
      <p:sp>
        <p:nvSpPr>
          <p:cNvPr id="6" name="Oval 5"/>
          <p:cNvSpPr/>
          <p:nvPr/>
        </p:nvSpPr>
        <p:spPr>
          <a:xfrm>
            <a:off x="6553200" y="3200398"/>
            <a:ext cx="457200" cy="457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0" y="2286000"/>
            <a:ext cx="1676400" cy="1143000"/>
            <a:chOff x="3810000" y="565787"/>
            <a:chExt cx="2286000" cy="158083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rcRect l="36196" t="57481" r="36197" b="29325"/>
            <a:stretch>
              <a:fillRect/>
            </a:stretch>
          </p:blipFill>
          <p:spPr>
            <a:xfrm>
              <a:off x="3810000" y="1295401"/>
              <a:ext cx="2286000" cy="85122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rcRect l="36196" t="13051" r="36197" b="75640"/>
            <a:stretch>
              <a:fillRect/>
            </a:stretch>
          </p:blipFill>
          <p:spPr>
            <a:xfrm>
              <a:off x="3810000" y="565787"/>
              <a:ext cx="2286000" cy="729614"/>
            </a:xfrm>
            <a:prstGeom prst="rect">
              <a:avLst/>
            </a:prstGeom>
          </p:spPr>
        </p:pic>
      </p:grpSp>
      <p:cxnSp>
        <p:nvCxnSpPr>
          <p:cNvPr id="17" name="Straight Arrow Connector 16"/>
          <p:cNvCxnSpPr>
            <a:stCxn id="6" idx="5"/>
            <a:endCxn id="61" idx="0"/>
          </p:cNvCxnSpPr>
          <p:nvPr/>
        </p:nvCxnSpPr>
        <p:spPr>
          <a:xfrm rot="16200000" flipH="1">
            <a:off x="7114702" y="3419385"/>
            <a:ext cx="981357" cy="13238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46" idx="0"/>
          </p:cNvCxnSpPr>
          <p:nvPr/>
        </p:nvCxnSpPr>
        <p:spPr>
          <a:xfrm rot="16200000" flipH="1">
            <a:off x="6324792" y="4114606"/>
            <a:ext cx="914402" cy="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8" idx="7"/>
          </p:cNvCxnSpPr>
          <p:nvPr/>
        </p:nvCxnSpPr>
        <p:spPr>
          <a:xfrm rot="5400000">
            <a:off x="5514695" y="3533495"/>
            <a:ext cx="1048312" cy="1162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067301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5"/>
            <a:endCxn id="40" idx="0"/>
          </p:cNvCxnSpPr>
          <p:nvPr/>
        </p:nvCxnSpPr>
        <p:spPr>
          <a:xfrm rot="16200000" flipH="1">
            <a:off x="5152938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0" name="Straight Arrow Connector 29"/>
          <p:cNvCxnSpPr>
            <a:stCxn id="28" idx="4"/>
            <a:endCxn id="43" idx="0"/>
          </p:cNvCxnSpPr>
          <p:nvPr/>
        </p:nvCxnSpPr>
        <p:spPr>
          <a:xfrm rot="16200000" flipH="1">
            <a:off x="4876801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1" name="Straight Arrow Connector 30"/>
          <p:cNvCxnSpPr>
            <a:stCxn id="28" idx="3"/>
            <a:endCxn id="42" idx="0"/>
          </p:cNvCxnSpPr>
          <p:nvPr/>
        </p:nvCxnSpPr>
        <p:spPr>
          <a:xfrm rot="5400000">
            <a:off x="4533901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0" name="Decision 39"/>
          <p:cNvSpPr/>
          <p:nvPr/>
        </p:nvSpPr>
        <p:spPr>
          <a:xfrm>
            <a:off x="5562985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2" name="Decision 41"/>
          <p:cNvSpPr/>
          <p:nvPr/>
        </p:nvSpPr>
        <p:spPr>
          <a:xfrm>
            <a:off x="4648200" y="5867400"/>
            <a:ext cx="381000" cy="45720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43" name="Decision 42"/>
          <p:cNvSpPr/>
          <p:nvPr/>
        </p:nvSpPr>
        <p:spPr>
          <a:xfrm>
            <a:off x="5105402" y="5867400"/>
            <a:ext cx="381000" cy="4572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553586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6" idx="5"/>
            <a:endCxn id="50" idx="0"/>
          </p:cNvCxnSpPr>
          <p:nvPr/>
        </p:nvCxnSpPr>
        <p:spPr>
          <a:xfrm rot="16200000" flipH="1">
            <a:off x="6639223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7"/>
          <p:cNvCxnSpPr>
            <a:stCxn id="46" idx="4"/>
            <a:endCxn id="52" idx="0"/>
          </p:cNvCxnSpPr>
          <p:nvPr/>
        </p:nvCxnSpPr>
        <p:spPr>
          <a:xfrm rot="16200000" flipH="1">
            <a:off x="6363086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48"/>
          <p:cNvCxnSpPr>
            <a:stCxn id="46" idx="3"/>
            <a:endCxn id="51" idx="0"/>
          </p:cNvCxnSpPr>
          <p:nvPr/>
        </p:nvCxnSpPr>
        <p:spPr>
          <a:xfrm rot="5400000">
            <a:off x="6020186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0" name="Decision 49"/>
          <p:cNvSpPr/>
          <p:nvPr/>
        </p:nvSpPr>
        <p:spPr>
          <a:xfrm>
            <a:off x="7049270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51" name="Decision 50"/>
          <p:cNvSpPr/>
          <p:nvPr/>
        </p:nvSpPr>
        <p:spPr>
          <a:xfrm>
            <a:off x="6134485" y="5867400"/>
            <a:ext cx="381000" cy="457200"/>
          </a:xfrm>
          <a:prstGeom prst="flowChartDecis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52" name="Decision 51"/>
          <p:cNvSpPr/>
          <p:nvPr/>
        </p:nvSpPr>
        <p:spPr>
          <a:xfrm>
            <a:off x="6591687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038716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5"/>
            <a:endCxn id="65" idx="0"/>
          </p:cNvCxnSpPr>
          <p:nvPr/>
        </p:nvCxnSpPr>
        <p:spPr>
          <a:xfrm rot="16200000" flipH="1">
            <a:off x="8124353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3" name="Straight Arrow Connector 62"/>
          <p:cNvCxnSpPr>
            <a:stCxn id="61" idx="4"/>
            <a:endCxn id="67" idx="0"/>
          </p:cNvCxnSpPr>
          <p:nvPr/>
        </p:nvCxnSpPr>
        <p:spPr>
          <a:xfrm rot="16200000" flipH="1">
            <a:off x="7848216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>
            <a:stCxn id="61" idx="3"/>
            <a:endCxn id="66" idx="0"/>
          </p:cNvCxnSpPr>
          <p:nvPr/>
        </p:nvCxnSpPr>
        <p:spPr>
          <a:xfrm rot="5400000">
            <a:off x="7505316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5" name="Decision 64"/>
          <p:cNvSpPr/>
          <p:nvPr/>
        </p:nvSpPr>
        <p:spPr>
          <a:xfrm>
            <a:off x="8534400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66" name="Decision 65"/>
          <p:cNvSpPr/>
          <p:nvPr/>
        </p:nvSpPr>
        <p:spPr>
          <a:xfrm>
            <a:off x="7619615" y="5867400"/>
            <a:ext cx="381000" cy="457200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7" name="Decision 66"/>
          <p:cNvSpPr/>
          <p:nvPr/>
        </p:nvSpPr>
        <p:spPr>
          <a:xfrm>
            <a:off x="8076817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443333" y="1916668"/>
            <a:ext cx="131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7187" y="3657600"/>
            <a:ext cx="114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Actions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48888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34673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14268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 animBg="1"/>
      <p:bldP spid="42" grpId="0" animBg="1"/>
      <p:bldP spid="43" grpId="0" animBg="1"/>
      <p:bldP spid="50" grpId="0" animBg="1"/>
      <p:bldP spid="51" grpId="0" animBg="1"/>
      <p:bldP spid="52" grpId="0" animBg="1"/>
      <p:bldP spid="65" grpId="0" animBg="1"/>
      <p:bldP spid="66" grpId="0" animBg="1"/>
      <p:bldP spid="67" grpId="0" animBg="1"/>
      <p:bldP spid="69" grpId="0"/>
      <p:bldP spid="33" grpId="0"/>
      <p:bldP spid="33" grpId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Adversarial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 model:</a:t>
            </a:r>
          </a:p>
          <a:p>
            <a:pPr lvl="1"/>
            <a:r>
              <a:rPr lang="en-US" dirty="0" smtClean="0"/>
              <a:t>Adversary objective</a:t>
            </a:r>
          </a:p>
          <a:p>
            <a:pPr lvl="1"/>
            <a:r>
              <a:rPr lang="en-US" dirty="0" smtClean="0"/>
              <a:t>Learning algorithm</a:t>
            </a:r>
          </a:p>
          <a:p>
            <a:pPr lvl="1"/>
            <a:r>
              <a:rPr lang="en-US" dirty="0" smtClean="0"/>
              <a:t>Typical training data</a:t>
            </a:r>
          </a:p>
          <a:p>
            <a:pPr lvl="1"/>
            <a:r>
              <a:rPr lang="en-US" dirty="0" smtClean="0"/>
              <a:t>What adversary controls</a:t>
            </a:r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Formal threat models</a:t>
            </a:r>
          </a:p>
          <a:p>
            <a:pPr lvl="1"/>
            <a:r>
              <a:rPr lang="en-US" i="1" dirty="0" smtClean="0"/>
              <a:t>Measure threat impact</a:t>
            </a:r>
          </a:p>
        </p:txBody>
      </p:sp>
      <p:sp>
        <p:nvSpPr>
          <p:cNvPr id="5" name="Oval 4"/>
          <p:cNvSpPr/>
          <p:nvPr/>
        </p:nvSpPr>
        <p:spPr>
          <a:xfrm>
            <a:off x="6553200" y="3200398"/>
            <a:ext cx="457200" cy="457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239000" y="2286000"/>
            <a:ext cx="1676400" cy="1143000"/>
            <a:chOff x="3810000" y="565787"/>
            <a:chExt cx="2286000" cy="158083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rcRect l="36196" t="57481" r="36197" b="29325"/>
            <a:stretch>
              <a:fillRect/>
            </a:stretch>
          </p:blipFill>
          <p:spPr>
            <a:xfrm>
              <a:off x="3810000" y="1295401"/>
              <a:ext cx="2286000" cy="8512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rcRect l="36196" t="13051" r="36197" b="75640"/>
            <a:stretch>
              <a:fillRect/>
            </a:stretch>
          </p:blipFill>
          <p:spPr>
            <a:xfrm>
              <a:off x="3810000" y="565787"/>
              <a:ext cx="2286000" cy="729614"/>
            </a:xfrm>
            <a:prstGeom prst="rect">
              <a:avLst/>
            </a:prstGeom>
          </p:spPr>
        </p:pic>
      </p:grpSp>
      <p:cxnSp>
        <p:nvCxnSpPr>
          <p:cNvPr id="9" name="Straight Arrow Connector 8"/>
          <p:cNvCxnSpPr>
            <a:stCxn id="5" idx="5"/>
          </p:cNvCxnSpPr>
          <p:nvPr/>
        </p:nvCxnSpPr>
        <p:spPr>
          <a:xfrm rot="16200000" flipH="1">
            <a:off x="7083711" y="3450377"/>
            <a:ext cx="981357" cy="1261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</p:cNvCxnSpPr>
          <p:nvPr/>
        </p:nvCxnSpPr>
        <p:spPr>
          <a:xfrm rot="5400000">
            <a:off x="6318533" y="4108733"/>
            <a:ext cx="914403" cy="12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 rot="5400000">
            <a:off x="5600699" y="3476345"/>
            <a:ext cx="905159" cy="11337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43333" y="1916668"/>
            <a:ext cx="131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7187" y="3657600"/>
            <a:ext cx="114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Actions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2286000"/>
            <a:ext cx="1371600" cy="1143001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/>
              <a:t>Add words to spam</a:t>
            </a:r>
          </a:p>
          <a:p>
            <a:endParaRPr lang="en-US" sz="1600" dirty="0" smtClean="0"/>
          </a:p>
          <a:p>
            <a:r>
              <a:rPr lang="en-US" sz="1600" dirty="0" smtClean="0"/>
              <a:t>Poison filter 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2286001"/>
            <a:ext cx="1347333" cy="1143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Probe filter </a:t>
            </a:r>
          </a:p>
          <a:p>
            <a:endParaRPr lang="en-US" sz="1600" dirty="0" smtClean="0"/>
          </a:p>
          <a:p>
            <a:r>
              <a:rPr lang="en-US" sz="1600" dirty="0" smtClean="0"/>
              <a:t>Find weaknesses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286000"/>
            <a:ext cx="1258888" cy="9117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Typical training data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874566" y="2517288"/>
            <a:ext cx="1040834" cy="9117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Learning algorithm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800600" y="1916668"/>
            <a:ext cx="116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Stealthy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Undetectable, covert attacks </a:t>
            </a:r>
          </a:p>
          <a:p>
            <a:pPr lvl="1"/>
            <a:r>
              <a:rPr lang="en-US" dirty="0" smtClean="0"/>
              <a:t>Covert attacks are more effective</a:t>
            </a:r>
          </a:p>
          <a:p>
            <a:pPr lvl="1"/>
            <a:r>
              <a:rPr lang="en-US" dirty="0" smtClean="0"/>
              <a:t>Untraceable</a:t>
            </a:r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Measure visibility of attack</a:t>
            </a:r>
          </a:p>
          <a:p>
            <a:pPr lvl="1"/>
            <a:r>
              <a:rPr lang="en-US" i="1" dirty="0" smtClean="0"/>
              <a:t>Provably undetectable attacks </a:t>
            </a:r>
          </a:p>
          <a:p>
            <a:pPr lvl="1"/>
            <a:r>
              <a:rPr lang="en-US" i="1" dirty="0" smtClean="0"/>
              <a:t>Defenses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Effort-Impact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4083050" cy="4651375"/>
          </a:xfrm>
        </p:spPr>
        <p:txBody>
          <a:bodyPr>
            <a:normAutofit/>
          </a:bodyPr>
          <a:lstStyle/>
          <a:p>
            <a:r>
              <a:rPr lang="en-US" dirty="0" smtClean="0"/>
              <a:t>How much adversary effort?</a:t>
            </a:r>
          </a:p>
          <a:p>
            <a:pPr lvl="1"/>
            <a:r>
              <a:rPr lang="en-US" dirty="0" smtClean="0"/>
              <a:t>Depends on attack type</a:t>
            </a:r>
          </a:p>
          <a:p>
            <a:pPr lvl="1"/>
            <a:r>
              <a:rPr lang="en-US" dirty="0" smtClean="0"/>
              <a:t>Data contamination</a:t>
            </a:r>
          </a:p>
          <a:p>
            <a:pPr lvl="1"/>
            <a:r>
              <a:rPr lang="en-US" dirty="0" smtClean="0"/>
              <a:t>Probing learner</a:t>
            </a:r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Bound on adversarial effort</a:t>
            </a:r>
          </a:p>
          <a:p>
            <a:pPr lvl="1"/>
            <a:r>
              <a:rPr lang="en-US" i="1" dirty="0" smtClean="0"/>
              <a:t>Bound # of  learner mistakes </a:t>
            </a:r>
            <a:endParaRPr lang="en-US" i="1" dirty="0"/>
          </a:p>
        </p:txBody>
      </p:sp>
      <p:sp>
        <p:nvSpPr>
          <p:cNvPr id="5" name="Oval 4"/>
          <p:cNvSpPr/>
          <p:nvPr/>
        </p:nvSpPr>
        <p:spPr>
          <a:xfrm>
            <a:off x="6553200" y="3200398"/>
            <a:ext cx="457200" cy="457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5"/>
            <a:endCxn id="15" idx="0"/>
          </p:cNvCxnSpPr>
          <p:nvPr/>
        </p:nvCxnSpPr>
        <p:spPr>
          <a:xfrm rot="16200000" flipH="1">
            <a:off x="6657502" y="3876585"/>
            <a:ext cx="981357" cy="409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  <a:endCxn id="8" idx="7"/>
          </p:cNvCxnSpPr>
          <p:nvPr/>
        </p:nvCxnSpPr>
        <p:spPr>
          <a:xfrm rot="5400000">
            <a:off x="5800060" y="3818860"/>
            <a:ext cx="1048312" cy="591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38031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5"/>
            <a:endCxn id="12" idx="0"/>
          </p:cNvCxnSpPr>
          <p:nvPr/>
        </p:nvCxnSpPr>
        <p:spPr>
          <a:xfrm rot="16200000" flipH="1">
            <a:off x="5723668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9"/>
          <p:cNvCxnSpPr>
            <a:stCxn id="8" idx="4"/>
            <a:endCxn id="14" idx="0"/>
          </p:cNvCxnSpPr>
          <p:nvPr/>
        </p:nvCxnSpPr>
        <p:spPr>
          <a:xfrm rot="16200000" flipH="1">
            <a:off x="5447531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1" name="Straight Arrow Connector 10"/>
          <p:cNvCxnSpPr>
            <a:stCxn id="8" idx="3"/>
            <a:endCxn id="13" idx="0"/>
          </p:cNvCxnSpPr>
          <p:nvPr/>
        </p:nvCxnSpPr>
        <p:spPr>
          <a:xfrm rot="5400000">
            <a:off x="5104631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2" name="Decision 11"/>
          <p:cNvSpPr/>
          <p:nvPr/>
        </p:nvSpPr>
        <p:spPr>
          <a:xfrm>
            <a:off x="6133715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3" name="Decision 12"/>
          <p:cNvSpPr/>
          <p:nvPr/>
        </p:nvSpPr>
        <p:spPr>
          <a:xfrm>
            <a:off x="5218930" y="5867400"/>
            <a:ext cx="381000" cy="45720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Decision 13"/>
          <p:cNvSpPr/>
          <p:nvPr/>
        </p:nvSpPr>
        <p:spPr>
          <a:xfrm>
            <a:off x="5676132" y="5867400"/>
            <a:ext cx="381000" cy="4572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24316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5"/>
            <a:endCxn id="19" idx="0"/>
          </p:cNvCxnSpPr>
          <p:nvPr/>
        </p:nvCxnSpPr>
        <p:spPr>
          <a:xfrm rot="16200000" flipH="1">
            <a:off x="7209953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7" name="Straight Arrow Connector 16"/>
          <p:cNvCxnSpPr>
            <a:stCxn id="15" idx="4"/>
            <a:endCxn id="21" idx="0"/>
          </p:cNvCxnSpPr>
          <p:nvPr/>
        </p:nvCxnSpPr>
        <p:spPr>
          <a:xfrm rot="16200000" flipH="1">
            <a:off x="6933816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8" name="Straight Arrow Connector 17"/>
          <p:cNvCxnSpPr>
            <a:stCxn id="15" idx="3"/>
            <a:endCxn id="20" idx="0"/>
          </p:cNvCxnSpPr>
          <p:nvPr/>
        </p:nvCxnSpPr>
        <p:spPr>
          <a:xfrm rot="5400000">
            <a:off x="6590916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Decision 18"/>
          <p:cNvSpPr/>
          <p:nvPr/>
        </p:nvSpPr>
        <p:spPr>
          <a:xfrm>
            <a:off x="7620000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Decision 19"/>
          <p:cNvSpPr/>
          <p:nvPr/>
        </p:nvSpPr>
        <p:spPr>
          <a:xfrm>
            <a:off x="6705215" y="5867400"/>
            <a:ext cx="381000" cy="4572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Decision 20"/>
          <p:cNvSpPr/>
          <p:nvPr/>
        </p:nvSpPr>
        <p:spPr>
          <a:xfrm>
            <a:off x="7162417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47187" y="3657600"/>
            <a:ext cx="114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Actions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9618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05403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26" name="Oval Callout 25"/>
          <p:cNvSpPr/>
          <p:nvPr/>
        </p:nvSpPr>
        <p:spPr>
          <a:xfrm>
            <a:off x="7105457" y="4119265"/>
            <a:ext cx="1791085" cy="1371599"/>
          </a:xfrm>
          <a:prstGeom prst="wedgeEllipseCallout">
            <a:avLst>
              <a:gd name="adj1" fmla="val -59940"/>
              <a:gd name="adj2" fmla="val 944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Best for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Adversary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7086600" y="4114801"/>
            <a:ext cx="1791085" cy="1371599"/>
          </a:xfrm>
          <a:prstGeom prst="wedgeEllipseCallout">
            <a:avLst>
              <a:gd name="adj1" fmla="val -142020"/>
              <a:gd name="adj2" fmla="val 9560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Best for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Learner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2772" y="3934599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no-op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49172" y="3934599"/>
            <a:ext cx="82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poison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96667" y="4347864"/>
            <a:ext cx="1347333" cy="1143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Naive spam filter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Adversary wants to reverse engineer classifier</a:t>
            </a:r>
          </a:p>
          <a:p>
            <a:pPr lvl="1"/>
            <a:r>
              <a:rPr lang="en-US" dirty="0" smtClean="0"/>
              <a:t>Adversary probes learner state through queries</a:t>
            </a:r>
          </a:p>
          <a:p>
            <a:pPr lvl="1"/>
            <a:r>
              <a:rPr lang="en-US" dirty="0" smtClean="0"/>
              <a:t>Adversary finds classifier vulnerabilities</a:t>
            </a:r>
          </a:p>
          <a:p>
            <a:endParaRPr lang="en-US" i="1" cap="small" dirty="0" smtClean="0"/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Complexity of classifier reverse engineering</a:t>
            </a:r>
          </a:p>
          <a:p>
            <a:pPr lvl="1"/>
            <a:r>
              <a:rPr lang="en-US" i="1" dirty="0" smtClean="0"/>
              <a:t>Develop classifiers resistant to reverse engineering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343400" cy="4651375"/>
          </a:xfrm>
        </p:spPr>
        <p:txBody>
          <a:bodyPr>
            <a:normAutofit/>
          </a:bodyPr>
          <a:lstStyle/>
          <a:p>
            <a:r>
              <a:rPr lang="en-US" b="1" dirty="0" smtClean="0"/>
              <a:t>Goal:</a:t>
            </a:r>
            <a:r>
              <a:rPr lang="en-US" dirty="0" smtClean="0"/>
              <a:t> secure learning</a:t>
            </a:r>
          </a:p>
          <a:p>
            <a:pPr lvl="1"/>
            <a:r>
              <a:rPr lang="en-US" dirty="0" smtClean="0"/>
              <a:t>Malicious environments</a:t>
            </a:r>
          </a:p>
          <a:p>
            <a:pPr lvl="1"/>
            <a:r>
              <a:rPr lang="en-US" dirty="0" smtClean="0"/>
              <a:t>Range of threats</a:t>
            </a:r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Build secure learning</a:t>
            </a:r>
          </a:p>
          <a:p>
            <a:pPr lvl="1"/>
            <a:r>
              <a:rPr lang="en-US" i="1" dirty="0" smtClean="0"/>
              <a:t>Robust against contamination</a:t>
            </a:r>
          </a:p>
          <a:p>
            <a:pPr lvl="1"/>
            <a:r>
              <a:rPr lang="en-US" i="1" dirty="0" smtClean="0"/>
              <a:t>Measure robustness</a:t>
            </a:r>
          </a:p>
        </p:txBody>
      </p:sp>
      <p:sp>
        <p:nvSpPr>
          <p:cNvPr id="10" name="Oval 9"/>
          <p:cNvSpPr/>
          <p:nvPr/>
        </p:nvSpPr>
        <p:spPr>
          <a:xfrm>
            <a:off x="6553200" y="3200398"/>
            <a:ext cx="457200" cy="457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5"/>
            <a:endCxn id="20" idx="0"/>
          </p:cNvCxnSpPr>
          <p:nvPr/>
        </p:nvCxnSpPr>
        <p:spPr>
          <a:xfrm rot="16200000" flipH="1">
            <a:off x="6657502" y="3876585"/>
            <a:ext cx="981357" cy="409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3"/>
            <a:endCxn id="13" idx="7"/>
          </p:cNvCxnSpPr>
          <p:nvPr/>
        </p:nvCxnSpPr>
        <p:spPr>
          <a:xfrm rot="5400000">
            <a:off x="5800060" y="3818860"/>
            <a:ext cx="1048312" cy="591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638031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5"/>
            <a:endCxn id="17" idx="0"/>
          </p:cNvCxnSpPr>
          <p:nvPr/>
        </p:nvCxnSpPr>
        <p:spPr>
          <a:xfrm rot="16200000" flipH="1">
            <a:off x="5723668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5" name="Straight Arrow Connector 14"/>
          <p:cNvCxnSpPr>
            <a:stCxn id="13" idx="4"/>
            <a:endCxn id="19" idx="0"/>
          </p:cNvCxnSpPr>
          <p:nvPr/>
        </p:nvCxnSpPr>
        <p:spPr>
          <a:xfrm rot="16200000" flipH="1">
            <a:off x="5447531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6" name="Straight Arrow Connector 15"/>
          <p:cNvCxnSpPr>
            <a:stCxn id="13" idx="3"/>
            <a:endCxn id="18" idx="0"/>
          </p:cNvCxnSpPr>
          <p:nvPr/>
        </p:nvCxnSpPr>
        <p:spPr>
          <a:xfrm rot="5400000">
            <a:off x="5104631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7" name="Decision 16"/>
          <p:cNvSpPr/>
          <p:nvPr/>
        </p:nvSpPr>
        <p:spPr>
          <a:xfrm>
            <a:off x="6133715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8" name="Decision 17"/>
          <p:cNvSpPr/>
          <p:nvPr/>
        </p:nvSpPr>
        <p:spPr>
          <a:xfrm>
            <a:off x="5218930" y="5867400"/>
            <a:ext cx="381000" cy="45720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9" name="Decision 18"/>
          <p:cNvSpPr/>
          <p:nvPr/>
        </p:nvSpPr>
        <p:spPr>
          <a:xfrm>
            <a:off x="5676132" y="5867400"/>
            <a:ext cx="381000" cy="4572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24316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5"/>
            <a:endCxn id="24" idx="0"/>
          </p:cNvCxnSpPr>
          <p:nvPr/>
        </p:nvCxnSpPr>
        <p:spPr>
          <a:xfrm rot="16200000" flipH="1">
            <a:off x="7209953" y="5266852"/>
            <a:ext cx="905155" cy="29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2" name="Straight Arrow Connector 21"/>
          <p:cNvCxnSpPr>
            <a:stCxn id="20" idx="4"/>
            <a:endCxn id="26" idx="0"/>
          </p:cNvCxnSpPr>
          <p:nvPr/>
        </p:nvCxnSpPr>
        <p:spPr>
          <a:xfrm rot="16200000" flipH="1">
            <a:off x="6933816" y="5448299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20" idx="3"/>
            <a:endCxn id="25" idx="0"/>
          </p:cNvCxnSpPr>
          <p:nvPr/>
        </p:nvCxnSpPr>
        <p:spPr>
          <a:xfrm rot="5400000">
            <a:off x="6590916" y="5267044"/>
            <a:ext cx="905155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4" name="Decision 23"/>
          <p:cNvSpPr/>
          <p:nvPr/>
        </p:nvSpPr>
        <p:spPr>
          <a:xfrm>
            <a:off x="7620000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5" name="Decision 24"/>
          <p:cNvSpPr/>
          <p:nvPr/>
        </p:nvSpPr>
        <p:spPr>
          <a:xfrm>
            <a:off x="6705215" y="5867400"/>
            <a:ext cx="381000" cy="4572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6" name="Decision 25"/>
          <p:cNvSpPr/>
          <p:nvPr/>
        </p:nvSpPr>
        <p:spPr>
          <a:xfrm>
            <a:off x="7162417" y="5867400"/>
            <a:ext cx="381000" cy="45720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47187" y="3657600"/>
            <a:ext cx="1144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Actions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9618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05403" y="5181600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72772" y="3934599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no-op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249172" y="3934599"/>
            <a:ext cx="82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poison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96667" y="4347864"/>
            <a:ext cx="1347333" cy="1143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Naive spam filter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809730" y="4347864"/>
            <a:ext cx="1347333" cy="1143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rmAutofit/>
          </a:bodyPr>
          <a:lstStyle/>
          <a:p>
            <a:r>
              <a:rPr lang="en-US" sz="1600" dirty="0" smtClean="0"/>
              <a:t>Robust spam filter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8068235" cy="4639235"/>
          </a:xfrm>
        </p:spPr>
        <p:txBody>
          <a:bodyPr/>
          <a:lstStyle/>
          <a:p>
            <a:r>
              <a:rPr lang="en-US" dirty="0" smtClean="0"/>
              <a:t>Idea: use parallel independent learners</a:t>
            </a:r>
          </a:p>
          <a:p>
            <a:pPr lvl="1"/>
            <a:r>
              <a:rPr lang="en-US" dirty="0" smtClean="0"/>
              <a:t>Orthogonal learners have different strengths &amp; vulnerabilities</a:t>
            </a:r>
          </a:p>
          <a:p>
            <a:pPr lvl="1"/>
            <a:r>
              <a:rPr lang="en-US" dirty="0" smtClean="0"/>
              <a:t>Attack must succeed against entire group</a:t>
            </a:r>
          </a:p>
          <a:p>
            <a:endParaRPr lang="en-US" i="1" cap="small" dirty="0" smtClean="0"/>
          </a:p>
          <a:p>
            <a:r>
              <a:rPr lang="en-US" i="1" dirty="0" smtClean="0"/>
              <a:t>Research Questions:</a:t>
            </a:r>
          </a:p>
          <a:p>
            <a:pPr lvl="1"/>
            <a:r>
              <a:rPr lang="en-US" i="1" dirty="0" smtClean="0"/>
              <a:t>Design orthogonal learners </a:t>
            </a:r>
          </a:p>
          <a:p>
            <a:pPr lvl="1"/>
            <a:r>
              <a:rPr lang="en-US" i="1" dirty="0" smtClean="0"/>
              <a:t>Automatic generation of orthogonal learners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13254</TotalTime>
  <Words>905</Words>
  <Application>Microsoft Macintosh PowerPoint</Application>
  <PresentationFormat>On-screen Show (4:3)</PresentationFormat>
  <Paragraphs>176</Paragraphs>
  <Slides>14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Exhibit</vt:lpstr>
      <vt:lpstr>Open Problems in the Security of Learning </vt:lpstr>
      <vt:lpstr>Can we learn securely?</vt:lpstr>
      <vt:lpstr>Secure Learning as a Game</vt:lpstr>
      <vt:lpstr>Adversarial Capability</vt:lpstr>
      <vt:lpstr>Stealthy Attacks</vt:lpstr>
      <vt:lpstr>Effort-Impact Trade-offs</vt:lpstr>
      <vt:lpstr>Probing</vt:lpstr>
      <vt:lpstr>Defenses</vt:lpstr>
      <vt:lpstr>Orthogonal Learners</vt:lpstr>
      <vt:lpstr>Future of Secure ML</vt:lpstr>
      <vt:lpstr>Questions?</vt:lpstr>
      <vt:lpstr>Extra Slides</vt:lpstr>
      <vt:lpstr>Characterizing Reasonable Capabilities</vt:lpstr>
      <vt:lpstr>Designing Security Sensitive Learners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Problems in the Security of Learning</dc:title>
  <dc:creator>Blaine A. Nelson</dc:creator>
  <cp:lastModifiedBy>Blaine A. Nelson</cp:lastModifiedBy>
  <cp:revision>211</cp:revision>
  <cp:lastPrinted>2008-10-23T19:01:09Z</cp:lastPrinted>
  <dcterms:created xsi:type="dcterms:W3CDTF">2008-10-27T11:24:50Z</dcterms:created>
  <dcterms:modified xsi:type="dcterms:W3CDTF">2008-10-27T12:43:09Z</dcterms:modified>
</cp:coreProperties>
</file>