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Default Extension="bin" ContentType="application/vnd.openxmlformats-officedocument.presentationml.printerSettings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Default Extension="png" ContentType="image/png"/>
  <Override PartName="/ppt/notesSlides/notesSlide9.xml" ContentType="application/vnd.openxmlformats-officedocument.presentationml.notesSlide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4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Slides/notesSlide3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Default Extension="xml" ContentType="application/xml"/>
  <Override PartName="/ppt/handoutMasters/handoutMaster1.xml" ContentType="application/vnd.openxmlformats-officedocument.presentationml.handoutMaster+xml"/>
  <Default Extension="jpeg" ContentType="image/jpeg"/>
  <Default Extension="rels" ContentType="application/vnd.openxmlformats-package.relationships+xml"/>
  <Override PartName="/ppt/viewProps.xml" ContentType="application/vnd.openxmlformats-officedocument.presentationml.viewProps+xml"/>
  <Override PartName="/ppt/notesSlides/notesSlide8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9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6"/>
  </p:notesMasterIdLst>
  <p:handoutMasterIdLst>
    <p:handoutMasterId r:id="rId17"/>
  </p:handoutMasterIdLst>
  <p:sldIdLst>
    <p:sldId id="275" r:id="rId2"/>
    <p:sldId id="257" r:id="rId3"/>
    <p:sldId id="274" r:id="rId4"/>
    <p:sldId id="259" r:id="rId5"/>
    <p:sldId id="264" r:id="rId6"/>
    <p:sldId id="272" r:id="rId7"/>
    <p:sldId id="273" r:id="rId8"/>
    <p:sldId id="260" r:id="rId9"/>
    <p:sldId id="267" r:id="rId10"/>
    <p:sldId id="261" r:id="rId11"/>
    <p:sldId id="277" r:id="rId12"/>
    <p:sldId id="276" r:id="rId13"/>
    <p:sldId id="263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clrMode="gray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0838" autoAdjust="0"/>
    <p:restoredTop sz="94660"/>
  </p:normalViewPr>
  <p:slideViewPr>
    <p:cSldViewPr snapToObjects="1">
      <p:cViewPr varScale="1">
        <p:scale>
          <a:sx n="117" d="100"/>
          <a:sy n="117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9" Type="http://schemas.openxmlformats.org/officeDocument/2006/relationships/presProps" Target="presProps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8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32642-0F71-344D-9A24-DDFE03F93463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D16C0-BA66-BB48-9F54-89BFA4A5B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3E0D4-3D9D-D44F-A447-0D47AD257551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782B2-BFDE-6E49-B5C3-FC3CC93E8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Today</a:t>
            </a:r>
            <a:r>
              <a:rPr lang="en-US" baseline="0" dirty="0" smtClean="0"/>
              <a:t> I will be introducing the views that my colleagues and I at UC Berkeley have of the secure learning area and presenting problems we feel to be critical for it.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782B2-BFDE-6E49-B5C3-FC3CC93E81D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Learning techniques are</a:t>
            </a:r>
            <a:r>
              <a:rPr lang="en-US" baseline="0" dirty="0" smtClean="0"/>
              <a:t> being employed more readily in security sensitive applications including spam detection &amp; intrusion detection systems.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However, as these techniques are more widely used, we must study and develop secure learning techniques designed for malicious data.</a:t>
            </a:r>
          </a:p>
          <a:p>
            <a:endParaRPr lang="en-US" baseline="0" dirty="0" smtClean="0"/>
          </a:p>
          <a:p>
            <a:r>
              <a:rPr lang="en-US" baseline="0" dirty="0" smtClean="0"/>
              <a:t>My colleagues and I have been studying this problem and have identified several questions we feel must be answered.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782B2-BFDE-6E49-B5C3-FC3CC93E81D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view Secure Learning as a game between the learner and an adversary.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782B2-BFDE-6E49-B5C3-FC3CC93E81D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QUESTION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 What are natural threat models for learners used in deployed systems? How secure are learners in relation to these threat models?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 Which forms of adversarial control can a learner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tolerate and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how can we characterize tolerable adversarial information and control?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782B2-BFDE-6E49-B5C3-FC3CC93E81D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</a:t>
            </a:r>
          </a:p>
          <a:p>
            <a:pPr marL="228600" indent="-228600"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can we judge whether an ML attack is covert?</a:t>
            </a:r>
          </a:p>
          <a:p>
            <a:pPr marL="228600" indent="-228600"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there attacks that can significantly impact the behavior of a learning system without being apparent to the defender? </a:t>
            </a:r>
          </a:p>
          <a:p>
            <a:pPr marL="228600" indent="-228600"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some attacks provably covert? If so, can we bound their influence?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782B2-BFDE-6E49-B5C3-FC3CC93E81D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 Can we bound the minimum amount of adversarial effort or the maximum number of mistakes the learner will make in real-world domains?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782B2-BFDE-6E49-B5C3-FC3CC93E81D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</a:t>
            </a:r>
            <a:r>
              <a:rPr lang="en-US" baseline="0" dirty="0" smtClean="0"/>
              <a:t> the ACRE problem and that we want to extend that work to more general </a:t>
            </a:r>
            <a:r>
              <a:rPr lang="en-US" baseline="0" dirty="0" smtClean="0"/>
              <a:t>learners</a:t>
            </a:r>
          </a:p>
          <a:p>
            <a:r>
              <a:rPr lang="en-US" baseline="0" dirty="0" smtClean="0"/>
              <a:t>QUESTIONS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 Can we quantify the complexity of attacks on larger classes of learners?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 What classifiers, if any, are provably hard to reverse engineer?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782B2-BFDE-6E49-B5C3-FC3CC93E81D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 Is there a secure learning procedure that is resilient to attacks under a realistic threat model? How can we construct this procedure?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 If the adversarial contamination is assumed to be limited, can we use robustness measures to design a practical learner that is efficient and secure?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782B2-BFDE-6E49-B5C3-FC3CC93E81D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 How can one design a set of experts (learners) so that their aggregate is resilient to attacks in the on-line learning framework?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 Can this design itself be accomplished in an automated fashion?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782B2-BFDE-6E49-B5C3-FC3CC93E81D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6113" y="1447800"/>
            <a:ext cx="7851775" cy="3200400"/>
          </a:xfrm>
          <a:prstGeom prst="rect">
            <a:avLst/>
          </a:prstGeom>
          <a:noFill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13" y="1537447"/>
            <a:ext cx="7826281" cy="1627093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813" y="3218329"/>
            <a:ext cx="7826281" cy="86061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ts val="2000"/>
              </a:lnSpc>
              <a:spcBef>
                <a:spcPts val="2000"/>
              </a:spcBef>
              <a:buFont typeface="Wingdings 2" pitchFamily="18" charset="2"/>
              <a:buNone/>
              <a:defRPr sz="18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CEA-931A-B841-8892-6A305236C576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2856" y="1600200"/>
            <a:ext cx="3931920" cy="56673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1792" y="457200"/>
            <a:ext cx="3474720" cy="510235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2856" y="2240280"/>
            <a:ext cx="3931920" cy="210312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</a:pPr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CEA-931A-B841-8892-6A305236C576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8EEE-533E-2847-940A-62A3904F33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8577263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CEA-931A-B841-8892-6A305236C576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8EEE-533E-2847-940A-62A3904F33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CEA-931A-B841-8892-6A305236C576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8EEE-533E-2847-940A-62A3904F33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4745038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CEA-931A-B841-8892-6A305236C576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8EEE-533E-2847-940A-62A3904F33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Media Placeholder 11"/>
          <p:cNvSpPr>
            <a:spLocks noGrp="1"/>
          </p:cNvSpPr>
          <p:nvPr>
            <p:ph type="media" sz="quarter" idx="14"/>
          </p:nvPr>
        </p:nvSpPr>
        <p:spPr>
          <a:xfrm>
            <a:off x="282575" y="458788"/>
            <a:ext cx="8577263" cy="3849624"/>
          </a:xfrm>
          <a:noFill/>
          <a:ln w="44450">
            <a:solidFill>
              <a:schemeClr val="bg1"/>
            </a:solidFill>
            <a:miter lim="800000"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x-none" smtClean="0"/>
              <a:t>Click icon to add media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CEA-931A-B841-8892-6A305236C576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8EEE-533E-2847-940A-62A3904F33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458788"/>
            <a:ext cx="1447800" cy="5792787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1350" y="458788"/>
            <a:ext cx="6521450" cy="5792787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CEA-931A-B841-8892-6A305236C576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8EEE-533E-2847-940A-62A3904F33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CEA-931A-B841-8892-6A305236C576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8EEE-533E-2847-940A-62A3904F33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Freeform 1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371725" y="381000"/>
            <a:ext cx="4400550" cy="3048000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x-none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350" y="4146363"/>
            <a:ext cx="7856538" cy="1470025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350" y="5620871"/>
            <a:ext cx="7856538" cy="614081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CEA-931A-B841-8892-6A305236C576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8EEE-533E-2847-940A-62A3904F33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17059"/>
            <a:ext cx="7772400" cy="1655064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662979"/>
            <a:ext cx="7772400" cy="1500187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ctr" defTabSz="914400" rtl="0" eaLnBrk="1" latinLnBrk="0" hangingPunct="1">
              <a:lnSpc>
                <a:spcPts val="2000"/>
              </a:lnSpc>
              <a:spcBef>
                <a:spcPts val="2000"/>
              </a:spcBef>
              <a:buFont typeface="Wingdings 2" pitchFamily="18" charset="2"/>
              <a:buNone/>
            </a:pPr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CEA-931A-B841-8892-6A305236C576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8EEE-533E-2847-940A-62A3904F33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1350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501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CEA-931A-B841-8892-6A305236C576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8EEE-533E-2847-940A-62A3904F33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Freeform 16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350" y="1532964"/>
            <a:ext cx="3749040" cy="83371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50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2601" y="1532964"/>
            <a:ext cx="3749040" cy="83371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2601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CEA-931A-B841-8892-6A305236C576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8EEE-533E-2847-940A-62A3904F33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Freeform 10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CEA-931A-B841-8892-6A305236C576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8EEE-533E-2847-940A-62A3904F33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Freeform 6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Freeform 9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Freeform 10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Freeform 11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Freeform 12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CEA-931A-B841-8892-6A305236C576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8EEE-533E-2847-940A-62A3904F33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340" y="802910"/>
            <a:ext cx="3474720" cy="116205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2010" y="449705"/>
            <a:ext cx="3931920" cy="57813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340" y="2057399"/>
            <a:ext cx="3474720" cy="37338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CEA-931A-B841-8892-6A305236C576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8EEE-533E-2847-940A-62A3904F33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7856538" cy="13100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565" y="1600200"/>
            <a:ext cx="7878788" cy="4639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EAF2BCEA-931A-B841-8892-6A305236C576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416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762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9F2A8EEE-533E-2847-940A-62A3904F33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Wingdings 2" pitchFamily="18" charset="2"/>
        <a:buChar char="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Wingdings 2" pitchFamily="18" charset="2"/>
        <a:buChar char="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13" y="1143000"/>
            <a:ext cx="7826281" cy="1627093"/>
          </a:xfrm>
        </p:spPr>
        <p:txBody>
          <a:bodyPr/>
          <a:lstStyle/>
          <a:p>
            <a:r>
              <a:rPr lang="en-US" sz="3200" b="1" dirty="0" smtClean="0"/>
              <a:t>Open Problems in the Security of Learning</a:t>
            </a:r>
            <a:br>
              <a:rPr lang="en-US" sz="3200" b="1" dirty="0" smtClean="0"/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813" y="3218329"/>
            <a:ext cx="7826281" cy="1196481"/>
          </a:xfr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en-US" b="1" dirty="0" smtClean="0"/>
              <a:t>Marco </a:t>
            </a:r>
            <a:r>
              <a:rPr lang="en-US" b="1" dirty="0" err="1" smtClean="0"/>
              <a:t>Barreno</a:t>
            </a:r>
            <a:r>
              <a:rPr lang="en-US" b="1" dirty="0" smtClean="0"/>
              <a:t>, Peter L. Bartlett, </a:t>
            </a:r>
            <a:r>
              <a:rPr lang="en-US" b="1" dirty="0" err="1" smtClean="0"/>
              <a:t>Fuching</a:t>
            </a:r>
            <a:r>
              <a:rPr lang="en-US" b="1" dirty="0" smtClean="0"/>
              <a:t> Jack Chi, Anthony D. Joseph, </a:t>
            </a:r>
          </a:p>
          <a:p>
            <a:pPr>
              <a:lnSpc>
                <a:spcPts val="1500"/>
              </a:lnSpc>
            </a:pPr>
            <a:r>
              <a:rPr lang="en-US" b="1" dirty="0" smtClean="0"/>
              <a:t>Blaine Nelson, Benjamin I. P. Rubinstein, </a:t>
            </a:r>
            <a:r>
              <a:rPr lang="en-US" b="1" dirty="0" err="1" smtClean="0"/>
              <a:t>Udam</a:t>
            </a:r>
            <a:r>
              <a:rPr lang="en-US" b="1" dirty="0" smtClean="0"/>
              <a:t> </a:t>
            </a:r>
            <a:r>
              <a:rPr lang="en-US" b="1" dirty="0" err="1" smtClean="0"/>
              <a:t>Saini</a:t>
            </a:r>
            <a:r>
              <a:rPr lang="en-US" b="1" dirty="0" smtClean="0"/>
              <a:t>, &amp; J.D. </a:t>
            </a:r>
            <a:r>
              <a:rPr lang="en-US" b="1" dirty="0" err="1" smtClean="0"/>
              <a:t>Tygar</a:t>
            </a:r>
            <a:endParaRPr lang="en-US" b="1" dirty="0" smtClean="0"/>
          </a:p>
          <a:p>
            <a:pPr>
              <a:lnSpc>
                <a:spcPts val="1500"/>
              </a:lnSpc>
            </a:pPr>
            <a:r>
              <a:rPr lang="en-US" b="1" dirty="0" smtClean="0"/>
              <a:t>UC Berkeley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of Secure 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Traditional machine learning: </a:t>
            </a:r>
            <a:r>
              <a:rPr lang="en-US" u="sng" dirty="0" smtClean="0"/>
              <a:t>no</a:t>
            </a:r>
            <a:r>
              <a:rPr lang="en-US" dirty="0" smtClean="0"/>
              <a:t> malicious environment</a:t>
            </a:r>
          </a:p>
          <a:p>
            <a:r>
              <a:rPr lang="en-US" dirty="0" smtClean="0"/>
              <a:t>Contrast with Secure ML</a:t>
            </a:r>
          </a:p>
          <a:p>
            <a:pPr lvl="1"/>
            <a:r>
              <a:rPr lang="en-US" dirty="0" smtClean="0"/>
              <a:t>Open research area</a:t>
            </a:r>
          </a:p>
          <a:p>
            <a:pPr lvl="1"/>
            <a:r>
              <a:rPr lang="en-US" dirty="0" smtClean="0"/>
              <a:t>Vital for use of machine learning in security</a:t>
            </a:r>
            <a:r>
              <a:rPr lang="en-US" u="sng" dirty="0" smtClean="0"/>
              <a:t> </a:t>
            </a:r>
            <a:endParaRPr lang="en-US" dirty="0" smtClean="0"/>
          </a:p>
          <a:p>
            <a:r>
              <a:rPr lang="en-US" dirty="0" smtClean="0"/>
              <a:t>Strong preliminary results</a:t>
            </a:r>
          </a:p>
          <a:p>
            <a:pPr lvl="1"/>
            <a:r>
              <a:rPr lang="en-US" dirty="0" smtClean="0"/>
              <a:t>Showed attack feasibility on Bayesian spam detection</a:t>
            </a:r>
          </a:p>
          <a:p>
            <a:pPr lvl="1"/>
            <a:r>
              <a:rPr lang="en-US" dirty="0" smtClean="0"/>
              <a:t>Showed attack feasibility on principal component analysis</a:t>
            </a:r>
          </a:p>
          <a:p>
            <a:pPr lvl="1"/>
            <a:r>
              <a:rPr lang="en-US" dirty="0" smtClean="0"/>
              <a:t>Evidence of activity in the wild</a:t>
            </a:r>
          </a:p>
          <a:p>
            <a:r>
              <a:rPr lang="en-US" dirty="0" smtClean="0"/>
              <a:t>Prediction: area is ready to move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Characterizing Reasonable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common adversarial actions?</a:t>
            </a:r>
          </a:p>
          <a:p>
            <a:pPr lvl="1"/>
            <a:r>
              <a:rPr lang="en-US" dirty="0" smtClean="0"/>
              <a:t>Actions limited by capabilities &amp; information adversary has </a:t>
            </a:r>
          </a:p>
          <a:p>
            <a:pPr lvl="1"/>
            <a:endParaRPr lang="en-US" dirty="0" smtClean="0"/>
          </a:p>
          <a:p>
            <a:r>
              <a:rPr lang="en-US" i="1" cap="small" dirty="0" smtClean="0"/>
              <a:t>Question: </a:t>
            </a:r>
            <a:r>
              <a:rPr lang="en-US" i="1" dirty="0" smtClean="0"/>
              <a:t>Which forms of adversarial control are tolerable? </a:t>
            </a:r>
          </a:p>
          <a:p>
            <a:pPr lvl="1"/>
            <a:r>
              <a:rPr lang="en-US" i="1" dirty="0" smtClean="0"/>
              <a:t>What sorts of information?  Controls?</a:t>
            </a:r>
          </a:p>
          <a:p>
            <a:r>
              <a:rPr lang="en-US" i="1" cap="small" dirty="0" smtClean="0"/>
              <a:t>Question: </a:t>
            </a:r>
            <a:r>
              <a:rPr lang="en-US" i="1" dirty="0" smtClean="0"/>
              <a:t>What are the trade-offs between the learner’s generalization capacity &amp; the adversary’s capabilities?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Designing Security Sensitive Learners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Generally difficult to design defenses for a particular adversary</a:t>
            </a:r>
          </a:p>
          <a:p>
            <a:endParaRPr lang="en-US" dirty="0" smtClean="0"/>
          </a:p>
          <a:p>
            <a:r>
              <a:rPr lang="en-US" dirty="0" smtClean="0"/>
              <a:t>Robust Learning – learners are resilient to limited amount of arbitrary contamination.</a:t>
            </a:r>
          </a:p>
          <a:p>
            <a:pPr lvl="1"/>
            <a:r>
              <a:rPr lang="en-US" dirty="0" smtClean="0"/>
              <a:t>Robustness measures provide comparison between procedures</a:t>
            </a:r>
          </a:p>
          <a:p>
            <a:endParaRPr lang="en-US" i="1" cap="small" dirty="0" smtClean="0"/>
          </a:p>
          <a:p>
            <a:r>
              <a:rPr lang="en-US" i="1" cap="small" dirty="0" smtClean="0"/>
              <a:t>Question: </a:t>
            </a:r>
            <a:r>
              <a:rPr lang="en-US" i="1" dirty="0" smtClean="0"/>
              <a:t>What are useful measures of a procedure’s robustness for designing security sensitive learners?</a:t>
            </a:r>
          </a:p>
          <a:p>
            <a:pPr lvl="1"/>
            <a:r>
              <a:rPr lang="en-US" i="1" dirty="0" smtClean="0"/>
              <a:t>Which learners perform well </a:t>
            </a:r>
            <a:r>
              <a:rPr lang="en-US" i="1" dirty="0" err="1" smtClean="0"/>
              <a:t>w.r.t</a:t>
            </a:r>
            <a:r>
              <a:rPr lang="en-US" i="1" dirty="0" smtClean="0"/>
              <a:t>. these measures?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learn securely?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Learning:  key to security (intrusion/spam detection, etc)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How to learn in a malicious environment?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Bad training data</a:t>
            </a:r>
          </a:p>
          <a:p>
            <a:pPr>
              <a:lnSpc>
                <a:spcPct val="90000"/>
              </a:lnSpc>
            </a:pPr>
            <a:r>
              <a:rPr lang="en-US" i="1" dirty="0" smtClean="0"/>
              <a:t>Research Questions: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What attacks are feasible?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Measurement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Defenses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Learning as a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1350" y="1600200"/>
            <a:ext cx="4006850" cy="4651375"/>
          </a:xfrm>
        </p:spPr>
        <p:txBody>
          <a:bodyPr>
            <a:normAutofit/>
          </a:bodyPr>
          <a:lstStyle/>
          <a:p>
            <a:r>
              <a:rPr lang="en-US" dirty="0" smtClean="0"/>
              <a:t>Adversarial capability</a:t>
            </a:r>
          </a:p>
          <a:p>
            <a:r>
              <a:rPr lang="en-US" dirty="0" smtClean="0"/>
              <a:t>Adversarial influence</a:t>
            </a:r>
          </a:p>
          <a:p>
            <a:r>
              <a:rPr lang="en-US" dirty="0" smtClean="0"/>
              <a:t>Secure learning</a:t>
            </a:r>
          </a:p>
          <a:p>
            <a:r>
              <a:rPr lang="en-US" dirty="0" smtClean="0"/>
              <a:t>Example:  Spam Detection</a:t>
            </a:r>
          </a:p>
          <a:p>
            <a:pPr lvl="1"/>
            <a:r>
              <a:rPr lang="en-US" dirty="0" smtClean="0"/>
              <a:t>Adversary knows lexicon </a:t>
            </a:r>
          </a:p>
          <a:p>
            <a:pPr lvl="1"/>
            <a:r>
              <a:rPr lang="en-US" dirty="0" smtClean="0"/>
              <a:t>Controls fraction of e-mail</a:t>
            </a:r>
          </a:p>
          <a:p>
            <a:pPr lvl="1"/>
            <a:r>
              <a:rPr lang="en-US" dirty="0" smtClean="0"/>
              <a:t>Degrades performance</a:t>
            </a:r>
          </a:p>
          <a:p>
            <a:pPr lvl="1"/>
            <a:r>
              <a:rPr lang="en-US" dirty="0" smtClean="0"/>
              <a:t>(Poisons classifier)</a:t>
            </a:r>
          </a:p>
        </p:txBody>
      </p:sp>
      <p:sp>
        <p:nvSpPr>
          <p:cNvPr id="6" name="Oval 5"/>
          <p:cNvSpPr/>
          <p:nvPr/>
        </p:nvSpPr>
        <p:spPr>
          <a:xfrm>
            <a:off x="6553200" y="3200398"/>
            <a:ext cx="457200" cy="457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7239000" y="2286000"/>
            <a:ext cx="1676400" cy="1143000"/>
            <a:chOff x="3810000" y="565787"/>
            <a:chExt cx="2286000" cy="1580834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rcRect l="36196" t="57481" r="36197" b="29325"/>
            <a:stretch>
              <a:fillRect/>
            </a:stretch>
          </p:blipFill>
          <p:spPr>
            <a:xfrm>
              <a:off x="3810000" y="1295401"/>
              <a:ext cx="2286000" cy="85122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/>
            <a:srcRect l="36196" t="13051" r="36197" b="75640"/>
            <a:stretch>
              <a:fillRect/>
            </a:stretch>
          </p:blipFill>
          <p:spPr>
            <a:xfrm>
              <a:off x="3810000" y="565787"/>
              <a:ext cx="2286000" cy="729614"/>
            </a:xfrm>
            <a:prstGeom prst="rect">
              <a:avLst/>
            </a:prstGeom>
          </p:spPr>
        </p:pic>
      </p:grpSp>
      <p:cxnSp>
        <p:nvCxnSpPr>
          <p:cNvPr id="17" name="Straight Arrow Connector 16"/>
          <p:cNvCxnSpPr>
            <a:stCxn id="6" idx="5"/>
            <a:endCxn id="61" idx="0"/>
          </p:cNvCxnSpPr>
          <p:nvPr/>
        </p:nvCxnSpPr>
        <p:spPr>
          <a:xfrm rot="16200000" flipH="1">
            <a:off x="7114702" y="3419385"/>
            <a:ext cx="981357" cy="13238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4"/>
            <a:endCxn id="46" idx="0"/>
          </p:cNvCxnSpPr>
          <p:nvPr/>
        </p:nvCxnSpPr>
        <p:spPr>
          <a:xfrm rot="16200000" flipH="1">
            <a:off x="6324792" y="4114606"/>
            <a:ext cx="914402" cy="3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3"/>
            <a:endCxn id="28" idx="7"/>
          </p:cNvCxnSpPr>
          <p:nvPr/>
        </p:nvCxnSpPr>
        <p:spPr>
          <a:xfrm rot="5400000">
            <a:off x="5514695" y="3533495"/>
            <a:ext cx="1048312" cy="11626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067301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8" idx="5"/>
            <a:endCxn id="40" idx="0"/>
          </p:cNvCxnSpPr>
          <p:nvPr/>
        </p:nvCxnSpPr>
        <p:spPr>
          <a:xfrm rot="16200000" flipH="1">
            <a:off x="5152938" y="5266852"/>
            <a:ext cx="905155" cy="295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30" name="Straight Arrow Connector 29"/>
          <p:cNvCxnSpPr>
            <a:stCxn id="28" idx="4"/>
            <a:endCxn id="43" idx="0"/>
          </p:cNvCxnSpPr>
          <p:nvPr/>
        </p:nvCxnSpPr>
        <p:spPr>
          <a:xfrm rot="16200000" flipH="1">
            <a:off x="4876801" y="5448299"/>
            <a:ext cx="83820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31" name="Straight Arrow Connector 30"/>
          <p:cNvCxnSpPr>
            <a:stCxn id="28" idx="3"/>
            <a:endCxn id="42" idx="0"/>
          </p:cNvCxnSpPr>
          <p:nvPr/>
        </p:nvCxnSpPr>
        <p:spPr>
          <a:xfrm rot="5400000">
            <a:off x="4533901" y="5267044"/>
            <a:ext cx="905155" cy="2955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40" name="Decision 39"/>
          <p:cNvSpPr/>
          <p:nvPr/>
        </p:nvSpPr>
        <p:spPr>
          <a:xfrm>
            <a:off x="5562985" y="5867400"/>
            <a:ext cx="381000" cy="457200"/>
          </a:xfrm>
          <a:prstGeom prst="flowChartDecisi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42" name="Decision 41"/>
          <p:cNvSpPr/>
          <p:nvPr/>
        </p:nvSpPr>
        <p:spPr>
          <a:xfrm>
            <a:off x="4648200" y="5867400"/>
            <a:ext cx="381000" cy="457200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43" name="Decision 42"/>
          <p:cNvSpPr/>
          <p:nvPr/>
        </p:nvSpPr>
        <p:spPr>
          <a:xfrm>
            <a:off x="5105402" y="5867400"/>
            <a:ext cx="381000" cy="457200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553586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47" name="Straight Arrow Connector 46"/>
          <p:cNvCxnSpPr>
            <a:stCxn id="46" idx="5"/>
            <a:endCxn id="50" idx="0"/>
          </p:cNvCxnSpPr>
          <p:nvPr/>
        </p:nvCxnSpPr>
        <p:spPr>
          <a:xfrm rot="16200000" flipH="1">
            <a:off x="6639223" y="5266852"/>
            <a:ext cx="905155" cy="295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48" name="Straight Arrow Connector 47"/>
          <p:cNvCxnSpPr>
            <a:stCxn id="46" idx="4"/>
            <a:endCxn id="52" idx="0"/>
          </p:cNvCxnSpPr>
          <p:nvPr/>
        </p:nvCxnSpPr>
        <p:spPr>
          <a:xfrm rot="16200000" flipH="1">
            <a:off x="6363086" y="5448299"/>
            <a:ext cx="83820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49" name="Straight Arrow Connector 48"/>
          <p:cNvCxnSpPr>
            <a:stCxn id="46" idx="3"/>
            <a:endCxn id="51" idx="0"/>
          </p:cNvCxnSpPr>
          <p:nvPr/>
        </p:nvCxnSpPr>
        <p:spPr>
          <a:xfrm rot="5400000">
            <a:off x="6020186" y="5267044"/>
            <a:ext cx="905155" cy="2955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50" name="Decision 49"/>
          <p:cNvSpPr/>
          <p:nvPr/>
        </p:nvSpPr>
        <p:spPr>
          <a:xfrm>
            <a:off x="7049270" y="5867400"/>
            <a:ext cx="381000" cy="457200"/>
          </a:xfrm>
          <a:prstGeom prst="flowChartDecisi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51" name="Decision 50"/>
          <p:cNvSpPr/>
          <p:nvPr/>
        </p:nvSpPr>
        <p:spPr>
          <a:xfrm>
            <a:off x="6134485" y="5867400"/>
            <a:ext cx="381000" cy="457200"/>
          </a:xfrm>
          <a:prstGeom prst="flowChartDecisio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52" name="Decision 51"/>
          <p:cNvSpPr/>
          <p:nvPr/>
        </p:nvSpPr>
        <p:spPr>
          <a:xfrm>
            <a:off x="6591687" y="5867400"/>
            <a:ext cx="381000" cy="457200"/>
          </a:xfrm>
          <a:prstGeom prst="flowChartDecisi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8038716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1" idx="5"/>
            <a:endCxn id="65" idx="0"/>
          </p:cNvCxnSpPr>
          <p:nvPr/>
        </p:nvCxnSpPr>
        <p:spPr>
          <a:xfrm rot="16200000" flipH="1">
            <a:off x="8124353" y="5266852"/>
            <a:ext cx="905155" cy="295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63" name="Straight Arrow Connector 62"/>
          <p:cNvCxnSpPr>
            <a:stCxn id="61" idx="4"/>
            <a:endCxn id="67" idx="0"/>
          </p:cNvCxnSpPr>
          <p:nvPr/>
        </p:nvCxnSpPr>
        <p:spPr>
          <a:xfrm rot="16200000" flipH="1">
            <a:off x="7848216" y="5448299"/>
            <a:ext cx="83820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64" name="Straight Arrow Connector 63"/>
          <p:cNvCxnSpPr>
            <a:stCxn id="61" idx="3"/>
            <a:endCxn id="66" idx="0"/>
          </p:cNvCxnSpPr>
          <p:nvPr/>
        </p:nvCxnSpPr>
        <p:spPr>
          <a:xfrm rot="5400000">
            <a:off x="7505316" y="5267044"/>
            <a:ext cx="905155" cy="2955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65" name="Decision 64"/>
          <p:cNvSpPr/>
          <p:nvPr/>
        </p:nvSpPr>
        <p:spPr>
          <a:xfrm>
            <a:off x="8534400" y="5867400"/>
            <a:ext cx="381000" cy="457200"/>
          </a:xfrm>
          <a:prstGeom prst="flowChartDecisi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66" name="Decision 65"/>
          <p:cNvSpPr/>
          <p:nvPr/>
        </p:nvSpPr>
        <p:spPr>
          <a:xfrm>
            <a:off x="7619615" y="5867400"/>
            <a:ext cx="381000" cy="457200"/>
          </a:xfrm>
          <a:prstGeom prst="flowChartDecisi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67" name="Decision 66"/>
          <p:cNvSpPr/>
          <p:nvPr/>
        </p:nvSpPr>
        <p:spPr>
          <a:xfrm>
            <a:off x="8076817" y="5867400"/>
            <a:ext cx="381000" cy="457200"/>
          </a:xfrm>
          <a:prstGeom prst="flowChartDecisi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7443333" y="1916668"/>
            <a:ext cx="1319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247187" y="3657600"/>
            <a:ext cx="1144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Actions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4848888" y="5181600"/>
            <a:ext cx="904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334673" y="5181600"/>
            <a:ext cx="904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814268" y="5181600"/>
            <a:ext cx="904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1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0" grpId="0" animBg="1"/>
      <p:bldP spid="42" grpId="0" animBg="1"/>
      <p:bldP spid="43" grpId="0" animBg="1"/>
      <p:bldP spid="50" grpId="0" animBg="1"/>
      <p:bldP spid="51" grpId="0" animBg="1"/>
      <p:bldP spid="52" grpId="0" animBg="1"/>
      <p:bldP spid="65" grpId="0" animBg="1"/>
      <p:bldP spid="66" grpId="0" animBg="1"/>
      <p:bldP spid="67" grpId="0" animBg="1"/>
      <p:bldP spid="69" grpId="0"/>
      <p:bldP spid="33" grpId="0"/>
      <p:bldP spid="33" grpId="1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Adversarial 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Threat model:</a:t>
            </a:r>
          </a:p>
          <a:p>
            <a:pPr lvl="1"/>
            <a:r>
              <a:rPr lang="en-US" dirty="0" smtClean="0"/>
              <a:t>Adversary objective</a:t>
            </a:r>
          </a:p>
          <a:p>
            <a:pPr lvl="1"/>
            <a:r>
              <a:rPr lang="en-US" dirty="0" smtClean="0"/>
              <a:t>Learning algorithm</a:t>
            </a:r>
          </a:p>
          <a:p>
            <a:pPr lvl="1"/>
            <a:r>
              <a:rPr lang="en-US" dirty="0" smtClean="0"/>
              <a:t>Typical training data</a:t>
            </a:r>
          </a:p>
          <a:p>
            <a:pPr lvl="1"/>
            <a:r>
              <a:rPr lang="en-US" dirty="0" smtClean="0"/>
              <a:t>What adversary controls</a:t>
            </a:r>
          </a:p>
          <a:p>
            <a:r>
              <a:rPr lang="en-US" i="1" dirty="0" smtClean="0"/>
              <a:t>Research questions:</a:t>
            </a:r>
          </a:p>
          <a:p>
            <a:pPr lvl="1"/>
            <a:r>
              <a:rPr lang="en-US" i="1" dirty="0" smtClean="0"/>
              <a:t>Formal threat models</a:t>
            </a:r>
          </a:p>
          <a:p>
            <a:pPr lvl="1"/>
            <a:r>
              <a:rPr lang="en-US" i="1" dirty="0" smtClean="0"/>
              <a:t>Measure threat impact</a:t>
            </a:r>
          </a:p>
        </p:txBody>
      </p:sp>
      <p:sp>
        <p:nvSpPr>
          <p:cNvPr id="5" name="Oval 4"/>
          <p:cNvSpPr/>
          <p:nvPr/>
        </p:nvSpPr>
        <p:spPr>
          <a:xfrm>
            <a:off x="6553200" y="3200398"/>
            <a:ext cx="457200" cy="457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239000" y="2286000"/>
            <a:ext cx="1676400" cy="1143000"/>
            <a:chOff x="3810000" y="565787"/>
            <a:chExt cx="2286000" cy="158083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rcRect l="36196" t="57481" r="36197" b="29325"/>
            <a:stretch>
              <a:fillRect/>
            </a:stretch>
          </p:blipFill>
          <p:spPr>
            <a:xfrm>
              <a:off x="3810000" y="1295401"/>
              <a:ext cx="2286000" cy="85122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rcRect l="36196" t="13051" r="36197" b="75640"/>
            <a:stretch>
              <a:fillRect/>
            </a:stretch>
          </p:blipFill>
          <p:spPr>
            <a:xfrm>
              <a:off x="3810000" y="565787"/>
              <a:ext cx="2286000" cy="729614"/>
            </a:xfrm>
            <a:prstGeom prst="rect">
              <a:avLst/>
            </a:prstGeom>
          </p:spPr>
        </p:pic>
      </p:grpSp>
      <p:cxnSp>
        <p:nvCxnSpPr>
          <p:cNvPr id="9" name="Straight Arrow Connector 8"/>
          <p:cNvCxnSpPr>
            <a:stCxn id="5" idx="5"/>
          </p:cNvCxnSpPr>
          <p:nvPr/>
        </p:nvCxnSpPr>
        <p:spPr>
          <a:xfrm rot="16200000" flipH="1">
            <a:off x="7083711" y="3450377"/>
            <a:ext cx="981357" cy="12618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4"/>
          </p:cNvCxnSpPr>
          <p:nvPr/>
        </p:nvCxnSpPr>
        <p:spPr>
          <a:xfrm rot="5400000">
            <a:off x="6318533" y="4108733"/>
            <a:ext cx="914403" cy="121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3"/>
          </p:cNvCxnSpPr>
          <p:nvPr/>
        </p:nvCxnSpPr>
        <p:spPr>
          <a:xfrm rot="5400000">
            <a:off x="5600699" y="3476345"/>
            <a:ext cx="905159" cy="11337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43333" y="1916668"/>
            <a:ext cx="1319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47187" y="3657600"/>
            <a:ext cx="1144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Actions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4724400" y="2286000"/>
            <a:ext cx="1371600" cy="1143001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r>
              <a:rPr lang="en-US" sz="1600" dirty="0" smtClean="0"/>
              <a:t>Add words to spam</a:t>
            </a:r>
          </a:p>
          <a:p>
            <a:endParaRPr lang="en-US" sz="1600" dirty="0" smtClean="0"/>
          </a:p>
          <a:p>
            <a:r>
              <a:rPr lang="en-US" sz="1600" dirty="0" smtClean="0"/>
              <a:t>Poison filter 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724400" y="2286001"/>
            <a:ext cx="1347333" cy="114300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normAutofit/>
          </a:bodyPr>
          <a:lstStyle/>
          <a:p>
            <a:r>
              <a:rPr lang="en-US" sz="1600" dirty="0" smtClean="0"/>
              <a:t>Probe filter </a:t>
            </a:r>
          </a:p>
          <a:p>
            <a:endParaRPr lang="en-US" sz="1600" dirty="0" smtClean="0"/>
          </a:p>
          <a:p>
            <a:r>
              <a:rPr lang="en-US" sz="1600" dirty="0" smtClean="0"/>
              <a:t>Find weaknesses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7239000" y="2286000"/>
            <a:ext cx="1258888" cy="911712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normAutofit/>
          </a:bodyPr>
          <a:lstStyle/>
          <a:p>
            <a:r>
              <a:rPr lang="en-US" sz="1600" dirty="0" smtClean="0"/>
              <a:t>Typical training data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7874566" y="2517288"/>
            <a:ext cx="1040834" cy="911712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normAutofit/>
          </a:bodyPr>
          <a:lstStyle/>
          <a:p>
            <a:r>
              <a:rPr lang="en-US" sz="1600" dirty="0" smtClean="0"/>
              <a:t>Learning algorithm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4800600" y="1916668"/>
            <a:ext cx="1161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Strategies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9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Stealthy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Goal: Undetectable, covert attacks </a:t>
            </a:r>
          </a:p>
          <a:p>
            <a:pPr lvl="1"/>
            <a:r>
              <a:rPr lang="en-US" dirty="0" smtClean="0"/>
              <a:t>Covert attacks are more effective</a:t>
            </a:r>
          </a:p>
          <a:p>
            <a:pPr lvl="1"/>
            <a:r>
              <a:rPr lang="en-US" dirty="0" smtClean="0"/>
              <a:t>Untraceable</a:t>
            </a:r>
          </a:p>
          <a:p>
            <a:r>
              <a:rPr lang="en-US" i="1" dirty="0" smtClean="0"/>
              <a:t>Research Questions:</a:t>
            </a:r>
          </a:p>
          <a:p>
            <a:pPr lvl="1"/>
            <a:r>
              <a:rPr lang="en-US" i="1" dirty="0" smtClean="0"/>
              <a:t>Measure visibility of attack</a:t>
            </a:r>
          </a:p>
          <a:p>
            <a:pPr lvl="1"/>
            <a:r>
              <a:rPr lang="en-US" i="1" dirty="0" smtClean="0"/>
              <a:t>Provably undetectable attacks </a:t>
            </a:r>
          </a:p>
          <a:p>
            <a:pPr lvl="1"/>
            <a:r>
              <a:rPr lang="en-US" i="1" dirty="0" smtClean="0"/>
              <a:t>Defenses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Effort-Impact Trade-offs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1350" y="1600200"/>
            <a:ext cx="4083050" cy="4651375"/>
          </a:xfrm>
        </p:spPr>
        <p:txBody>
          <a:bodyPr>
            <a:normAutofit/>
          </a:bodyPr>
          <a:lstStyle/>
          <a:p>
            <a:r>
              <a:rPr lang="en-US" dirty="0" smtClean="0"/>
              <a:t>How much adversary effort?</a:t>
            </a:r>
          </a:p>
          <a:p>
            <a:pPr lvl="1"/>
            <a:r>
              <a:rPr lang="en-US" dirty="0" smtClean="0"/>
              <a:t>Depends on attack type</a:t>
            </a:r>
          </a:p>
          <a:p>
            <a:pPr lvl="1"/>
            <a:r>
              <a:rPr lang="en-US" dirty="0" smtClean="0"/>
              <a:t>Data contamination</a:t>
            </a:r>
          </a:p>
          <a:p>
            <a:pPr lvl="1"/>
            <a:r>
              <a:rPr lang="en-US" dirty="0" smtClean="0"/>
              <a:t>Probing learner</a:t>
            </a:r>
          </a:p>
          <a:p>
            <a:r>
              <a:rPr lang="en-US" i="1" dirty="0" smtClean="0"/>
              <a:t>Research Questions:</a:t>
            </a:r>
          </a:p>
          <a:p>
            <a:pPr lvl="1"/>
            <a:r>
              <a:rPr lang="en-US" i="1" dirty="0" smtClean="0"/>
              <a:t>Bound on adversarial effort</a:t>
            </a:r>
          </a:p>
          <a:p>
            <a:pPr lvl="1"/>
            <a:r>
              <a:rPr lang="en-US" i="1" dirty="0" smtClean="0"/>
              <a:t>Bound # of  learner mistakes </a:t>
            </a:r>
            <a:endParaRPr lang="en-US" i="1" dirty="0"/>
          </a:p>
        </p:txBody>
      </p:sp>
      <p:sp>
        <p:nvSpPr>
          <p:cNvPr id="5" name="Oval 4"/>
          <p:cNvSpPr/>
          <p:nvPr/>
        </p:nvSpPr>
        <p:spPr>
          <a:xfrm>
            <a:off x="6553200" y="3200398"/>
            <a:ext cx="457200" cy="457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5"/>
            <a:endCxn id="15" idx="0"/>
          </p:cNvCxnSpPr>
          <p:nvPr/>
        </p:nvCxnSpPr>
        <p:spPr>
          <a:xfrm rot="16200000" flipH="1">
            <a:off x="6657502" y="3876585"/>
            <a:ext cx="981357" cy="4094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3"/>
            <a:endCxn id="8" idx="7"/>
          </p:cNvCxnSpPr>
          <p:nvPr/>
        </p:nvCxnSpPr>
        <p:spPr>
          <a:xfrm rot="5400000">
            <a:off x="5800060" y="3818860"/>
            <a:ext cx="1048312" cy="5918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638031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5"/>
            <a:endCxn id="12" idx="0"/>
          </p:cNvCxnSpPr>
          <p:nvPr/>
        </p:nvCxnSpPr>
        <p:spPr>
          <a:xfrm rot="16200000" flipH="1">
            <a:off x="5723668" y="5266852"/>
            <a:ext cx="905155" cy="295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10" name="Straight Arrow Connector 9"/>
          <p:cNvCxnSpPr>
            <a:stCxn id="8" idx="4"/>
            <a:endCxn id="14" idx="0"/>
          </p:cNvCxnSpPr>
          <p:nvPr/>
        </p:nvCxnSpPr>
        <p:spPr>
          <a:xfrm rot="16200000" flipH="1">
            <a:off x="5447531" y="5448299"/>
            <a:ext cx="83820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11" name="Straight Arrow Connector 10"/>
          <p:cNvCxnSpPr>
            <a:stCxn id="8" idx="3"/>
            <a:endCxn id="13" idx="0"/>
          </p:cNvCxnSpPr>
          <p:nvPr/>
        </p:nvCxnSpPr>
        <p:spPr>
          <a:xfrm rot="5400000">
            <a:off x="5104631" y="5267044"/>
            <a:ext cx="905155" cy="2955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12" name="Decision 11"/>
          <p:cNvSpPr/>
          <p:nvPr/>
        </p:nvSpPr>
        <p:spPr>
          <a:xfrm>
            <a:off x="6133715" y="5867400"/>
            <a:ext cx="381000" cy="457200"/>
          </a:xfrm>
          <a:prstGeom prst="flowChartDecisi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3" name="Decision 12"/>
          <p:cNvSpPr/>
          <p:nvPr/>
        </p:nvSpPr>
        <p:spPr>
          <a:xfrm>
            <a:off x="5218930" y="5867400"/>
            <a:ext cx="381000" cy="457200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4" name="Decision 13"/>
          <p:cNvSpPr/>
          <p:nvPr/>
        </p:nvSpPr>
        <p:spPr>
          <a:xfrm>
            <a:off x="5676132" y="5867400"/>
            <a:ext cx="381000" cy="457200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124316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5"/>
            <a:endCxn id="19" idx="0"/>
          </p:cNvCxnSpPr>
          <p:nvPr/>
        </p:nvCxnSpPr>
        <p:spPr>
          <a:xfrm rot="16200000" flipH="1">
            <a:off x="7209953" y="5266852"/>
            <a:ext cx="905155" cy="295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17" name="Straight Arrow Connector 16"/>
          <p:cNvCxnSpPr>
            <a:stCxn id="15" idx="4"/>
            <a:endCxn id="21" idx="0"/>
          </p:cNvCxnSpPr>
          <p:nvPr/>
        </p:nvCxnSpPr>
        <p:spPr>
          <a:xfrm rot="16200000" flipH="1">
            <a:off x="6933816" y="5448299"/>
            <a:ext cx="83820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18" name="Straight Arrow Connector 17"/>
          <p:cNvCxnSpPr>
            <a:stCxn id="15" idx="3"/>
            <a:endCxn id="20" idx="0"/>
          </p:cNvCxnSpPr>
          <p:nvPr/>
        </p:nvCxnSpPr>
        <p:spPr>
          <a:xfrm rot="5400000">
            <a:off x="6590916" y="5267044"/>
            <a:ext cx="905155" cy="2955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19" name="Decision 18"/>
          <p:cNvSpPr/>
          <p:nvPr/>
        </p:nvSpPr>
        <p:spPr>
          <a:xfrm>
            <a:off x="7620000" y="5867400"/>
            <a:ext cx="381000" cy="457200"/>
          </a:xfrm>
          <a:prstGeom prst="flowChartDecisi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20" name="Decision 19"/>
          <p:cNvSpPr/>
          <p:nvPr/>
        </p:nvSpPr>
        <p:spPr>
          <a:xfrm>
            <a:off x="6705215" y="5867400"/>
            <a:ext cx="381000" cy="457200"/>
          </a:xfrm>
          <a:prstGeom prst="flowChartDecis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21" name="Decision 20"/>
          <p:cNvSpPr/>
          <p:nvPr/>
        </p:nvSpPr>
        <p:spPr>
          <a:xfrm>
            <a:off x="7162417" y="5867400"/>
            <a:ext cx="381000" cy="457200"/>
          </a:xfrm>
          <a:prstGeom prst="flowChartDecisi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247187" y="3657600"/>
            <a:ext cx="1144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Actions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419618" y="5181600"/>
            <a:ext cx="904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905403" y="5181600"/>
            <a:ext cx="904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26" name="Oval Callout 25"/>
          <p:cNvSpPr/>
          <p:nvPr/>
        </p:nvSpPr>
        <p:spPr>
          <a:xfrm>
            <a:off x="7105457" y="4119265"/>
            <a:ext cx="1791085" cy="1371599"/>
          </a:xfrm>
          <a:prstGeom prst="wedgeEllipseCallout">
            <a:avLst>
              <a:gd name="adj1" fmla="val -59940"/>
              <a:gd name="adj2" fmla="val 9448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Best for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Adversary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7" name="Oval Callout 26"/>
          <p:cNvSpPr/>
          <p:nvPr/>
        </p:nvSpPr>
        <p:spPr>
          <a:xfrm>
            <a:off x="7086600" y="4114801"/>
            <a:ext cx="1791085" cy="1371599"/>
          </a:xfrm>
          <a:prstGeom prst="wedgeEllipseCallout">
            <a:avLst>
              <a:gd name="adj1" fmla="val -142020"/>
              <a:gd name="adj2" fmla="val 9560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Best for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Learner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72772" y="3934599"/>
            <a:ext cx="751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no-op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249172" y="3934599"/>
            <a:ext cx="821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poison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796667" y="4347864"/>
            <a:ext cx="1347333" cy="1143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normAutofit/>
          </a:bodyPr>
          <a:lstStyle/>
          <a:p>
            <a:r>
              <a:rPr lang="en-US" sz="1600" dirty="0" smtClean="0"/>
              <a:t>Naive spam filter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7" grpId="0" animBg="1"/>
      <p:bldP spid="27" grpId="1" animBg="1"/>
      <p:bldP spid="28" grpId="0"/>
      <p:bldP spid="29" grpId="0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Goal: Adversary wants to reverse engineer classifier</a:t>
            </a:r>
          </a:p>
          <a:p>
            <a:pPr lvl="1"/>
            <a:r>
              <a:rPr lang="en-US" dirty="0" smtClean="0"/>
              <a:t>Adversary probes learner state through queries</a:t>
            </a:r>
          </a:p>
          <a:p>
            <a:pPr lvl="1"/>
            <a:r>
              <a:rPr lang="en-US" dirty="0" smtClean="0"/>
              <a:t>Adversary finds classifier vulnerabilities</a:t>
            </a:r>
          </a:p>
          <a:p>
            <a:endParaRPr lang="en-US" i="1" cap="small" dirty="0" smtClean="0"/>
          </a:p>
          <a:p>
            <a:r>
              <a:rPr lang="en-US" i="1" dirty="0" smtClean="0"/>
              <a:t>Research Questions:</a:t>
            </a:r>
          </a:p>
          <a:p>
            <a:pPr lvl="1"/>
            <a:r>
              <a:rPr lang="en-US" i="1" dirty="0" smtClean="0"/>
              <a:t>Complexity of classifier reverse engineering</a:t>
            </a:r>
          </a:p>
          <a:p>
            <a:pPr lvl="1"/>
            <a:r>
              <a:rPr lang="en-US" i="1" dirty="0" smtClean="0"/>
              <a:t>Develop classifiers resistant to reverse engineering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4343400" cy="4651375"/>
          </a:xfrm>
        </p:spPr>
        <p:txBody>
          <a:bodyPr>
            <a:normAutofit/>
          </a:bodyPr>
          <a:lstStyle/>
          <a:p>
            <a:r>
              <a:rPr lang="en-US" b="1" dirty="0" smtClean="0"/>
              <a:t>Goal:</a:t>
            </a:r>
            <a:r>
              <a:rPr lang="en-US" dirty="0" smtClean="0"/>
              <a:t> secure learning</a:t>
            </a:r>
          </a:p>
          <a:p>
            <a:pPr lvl="1"/>
            <a:r>
              <a:rPr lang="en-US" dirty="0" smtClean="0"/>
              <a:t>Malicious environments</a:t>
            </a:r>
          </a:p>
          <a:p>
            <a:pPr lvl="1"/>
            <a:r>
              <a:rPr lang="en-US" dirty="0" smtClean="0"/>
              <a:t>Range of threats</a:t>
            </a:r>
          </a:p>
          <a:p>
            <a:r>
              <a:rPr lang="en-US" i="1" dirty="0" smtClean="0"/>
              <a:t>Research Questions:</a:t>
            </a:r>
          </a:p>
          <a:p>
            <a:pPr lvl="1"/>
            <a:r>
              <a:rPr lang="en-US" i="1" dirty="0" smtClean="0"/>
              <a:t>Build secure learning</a:t>
            </a:r>
          </a:p>
          <a:p>
            <a:pPr lvl="1"/>
            <a:r>
              <a:rPr lang="en-US" i="1" dirty="0" smtClean="0"/>
              <a:t>Robust against contamination</a:t>
            </a:r>
          </a:p>
          <a:p>
            <a:pPr lvl="1"/>
            <a:r>
              <a:rPr lang="en-US" i="1" dirty="0" smtClean="0"/>
              <a:t>Measure robustness</a:t>
            </a:r>
          </a:p>
        </p:txBody>
      </p:sp>
      <p:sp>
        <p:nvSpPr>
          <p:cNvPr id="10" name="Oval 9"/>
          <p:cNvSpPr/>
          <p:nvPr/>
        </p:nvSpPr>
        <p:spPr>
          <a:xfrm>
            <a:off x="6553200" y="3200398"/>
            <a:ext cx="457200" cy="457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0" idx="5"/>
            <a:endCxn id="20" idx="0"/>
          </p:cNvCxnSpPr>
          <p:nvPr/>
        </p:nvCxnSpPr>
        <p:spPr>
          <a:xfrm rot="16200000" flipH="1">
            <a:off x="6657502" y="3876585"/>
            <a:ext cx="981357" cy="4094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0" idx="3"/>
            <a:endCxn id="13" idx="7"/>
          </p:cNvCxnSpPr>
          <p:nvPr/>
        </p:nvCxnSpPr>
        <p:spPr>
          <a:xfrm rot="5400000">
            <a:off x="5800060" y="3818860"/>
            <a:ext cx="1048312" cy="5918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5638031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5"/>
            <a:endCxn id="17" idx="0"/>
          </p:cNvCxnSpPr>
          <p:nvPr/>
        </p:nvCxnSpPr>
        <p:spPr>
          <a:xfrm rot="16200000" flipH="1">
            <a:off x="5723668" y="5266852"/>
            <a:ext cx="905155" cy="295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15" name="Straight Arrow Connector 14"/>
          <p:cNvCxnSpPr>
            <a:stCxn id="13" idx="4"/>
            <a:endCxn id="19" idx="0"/>
          </p:cNvCxnSpPr>
          <p:nvPr/>
        </p:nvCxnSpPr>
        <p:spPr>
          <a:xfrm rot="16200000" flipH="1">
            <a:off x="5447531" y="5448299"/>
            <a:ext cx="83820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16" name="Straight Arrow Connector 15"/>
          <p:cNvCxnSpPr>
            <a:stCxn id="13" idx="3"/>
            <a:endCxn id="18" idx="0"/>
          </p:cNvCxnSpPr>
          <p:nvPr/>
        </p:nvCxnSpPr>
        <p:spPr>
          <a:xfrm rot="5400000">
            <a:off x="5104631" y="5267044"/>
            <a:ext cx="905155" cy="2955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17" name="Decision 16"/>
          <p:cNvSpPr/>
          <p:nvPr/>
        </p:nvSpPr>
        <p:spPr>
          <a:xfrm>
            <a:off x="6133715" y="5867400"/>
            <a:ext cx="381000" cy="457200"/>
          </a:xfrm>
          <a:prstGeom prst="flowChartDecisi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8" name="Decision 17"/>
          <p:cNvSpPr/>
          <p:nvPr/>
        </p:nvSpPr>
        <p:spPr>
          <a:xfrm>
            <a:off x="5218930" y="5867400"/>
            <a:ext cx="381000" cy="457200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9" name="Decision 18"/>
          <p:cNvSpPr/>
          <p:nvPr/>
        </p:nvSpPr>
        <p:spPr>
          <a:xfrm>
            <a:off x="5676132" y="5867400"/>
            <a:ext cx="381000" cy="457200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124316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20" idx="5"/>
            <a:endCxn id="24" idx="0"/>
          </p:cNvCxnSpPr>
          <p:nvPr/>
        </p:nvCxnSpPr>
        <p:spPr>
          <a:xfrm rot="16200000" flipH="1">
            <a:off x="7209953" y="5266852"/>
            <a:ext cx="905155" cy="295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22" name="Straight Arrow Connector 21"/>
          <p:cNvCxnSpPr>
            <a:stCxn id="20" idx="4"/>
            <a:endCxn id="26" idx="0"/>
          </p:cNvCxnSpPr>
          <p:nvPr/>
        </p:nvCxnSpPr>
        <p:spPr>
          <a:xfrm rot="16200000" flipH="1">
            <a:off x="6933816" y="5448299"/>
            <a:ext cx="83820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23" name="Straight Arrow Connector 22"/>
          <p:cNvCxnSpPr>
            <a:stCxn id="20" idx="3"/>
            <a:endCxn id="25" idx="0"/>
          </p:cNvCxnSpPr>
          <p:nvPr/>
        </p:nvCxnSpPr>
        <p:spPr>
          <a:xfrm rot="5400000">
            <a:off x="6590916" y="5267044"/>
            <a:ext cx="905155" cy="2955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24" name="Decision 23"/>
          <p:cNvSpPr/>
          <p:nvPr/>
        </p:nvSpPr>
        <p:spPr>
          <a:xfrm>
            <a:off x="7620000" y="5867400"/>
            <a:ext cx="381000" cy="457200"/>
          </a:xfrm>
          <a:prstGeom prst="flowChartDecisi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25" name="Decision 24"/>
          <p:cNvSpPr/>
          <p:nvPr/>
        </p:nvSpPr>
        <p:spPr>
          <a:xfrm>
            <a:off x="6705215" y="5867400"/>
            <a:ext cx="381000" cy="457200"/>
          </a:xfrm>
          <a:prstGeom prst="flowChartDecis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26" name="Decision 25"/>
          <p:cNvSpPr/>
          <p:nvPr/>
        </p:nvSpPr>
        <p:spPr>
          <a:xfrm>
            <a:off x="7162417" y="5867400"/>
            <a:ext cx="381000" cy="457200"/>
          </a:xfrm>
          <a:prstGeom prst="flowChartDecisi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247187" y="3657600"/>
            <a:ext cx="1144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Actions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419618" y="5181600"/>
            <a:ext cx="904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905403" y="5181600"/>
            <a:ext cx="904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572772" y="3934599"/>
            <a:ext cx="751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no-op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249172" y="3934599"/>
            <a:ext cx="821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poison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796667" y="4347864"/>
            <a:ext cx="1347333" cy="1143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normAutofit/>
          </a:bodyPr>
          <a:lstStyle/>
          <a:p>
            <a:r>
              <a:rPr lang="en-US" sz="1600" dirty="0" smtClean="0"/>
              <a:t>Naive spam filter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7809730" y="4347864"/>
            <a:ext cx="1347333" cy="1143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normAutofit/>
          </a:bodyPr>
          <a:lstStyle/>
          <a:p>
            <a:r>
              <a:rPr lang="en-US" sz="1600" dirty="0" smtClean="0"/>
              <a:t>Robust spam filter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Orthogonal Learners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4" y="1600200"/>
            <a:ext cx="8068235" cy="4639235"/>
          </a:xfrm>
        </p:spPr>
        <p:txBody>
          <a:bodyPr/>
          <a:lstStyle/>
          <a:p>
            <a:r>
              <a:rPr lang="en-US" dirty="0" smtClean="0"/>
              <a:t>Idea: use parallel independent learners</a:t>
            </a:r>
          </a:p>
          <a:p>
            <a:pPr lvl="1"/>
            <a:r>
              <a:rPr lang="en-US" dirty="0" smtClean="0"/>
              <a:t>Orthogonal learners have different strengths &amp; vulnerabilities</a:t>
            </a:r>
          </a:p>
          <a:p>
            <a:pPr lvl="1"/>
            <a:r>
              <a:rPr lang="en-US" dirty="0" smtClean="0"/>
              <a:t>Attack must succeed against entire group</a:t>
            </a:r>
          </a:p>
          <a:p>
            <a:endParaRPr lang="en-US" i="1" cap="small" dirty="0" smtClean="0"/>
          </a:p>
          <a:p>
            <a:r>
              <a:rPr lang="en-US" i="1" dirty="0" smtClean="0"/>
              <a:t>Research Questions:</a:t>
            </a:r>
          </a:p>
          <a:p>
            <a:pPr lvl="1"/>
            <a:r>
              <a:rPr lang="en-US" i="1" dirty="0" smtClean="0"/>
              <a:t>Design orthogonal learners </a:t>
            </a:r>
          </a:p>
          <a:p>
            <a:pPr lvl="1"/>
            <a:r>
              <a:rPr lang="en-US" i="1" dirty="0" smtClean="0"/>
              <a:t>Automatic generation of orthogonal learners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hibit">
  <a:themeElements>
    <a:clrScheme name="Exhibit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Exhibit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Exhibi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0000"/>
                <a:satMod val="110000"/>
                <a:lumMod val="70000"/>
              </a:schemeClr>
            </a:gs>
            <a:gs pos="50000">
              <a:schemeClr val="phClr">
                <a:tint val="80000"/>
                <a:satMod val="135000"/>
              </a:schemeClr>
            </a:gs>
            <a:gs pos="100000">
              <a:schemeClr val="phClr">
                <a:tint val="3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10000"/>
                <a:lumMod val="70000"/>
              </a:schemeClr>
            </a:gs>
            <a:gs pos="65000">
              <a:schemeClr val="phClr">
                <a:shade val="90000"/>
                <a:satMod val="200000"/>
                <a:lumMod val="110000"/>
              </a:schemeClr>
            </a:gs>
            <a:gs pos="100000">
              <a:schemeClr val="phClr">
                <a:tint val="90000"/>
                <a:shade val="100000"/>
                <a:satMod val="250000"/>
                <a:lumMod val="150000"/>
              </a:schemeClr>
            </a:gs>
          </a:gsLst>
          <a:lin ang="16200000" scaled="1"/>
        </a:gradFill>
      </a:fillStyleLst>
      <a:lnStyleLst>
        <a:ln w="31750" cap="flat" cmpd="sng" algn="ctr">
          <a:solidFill>
            <a:schemeClr val="phClr"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alpha val="95000"/>
            </a:schemeClr>
          </a:solidFill>
          <a:prstDash val="solid"/>
        </a:ln>
        <a:ln w="50800" cap="flat" cmpd="sng" algn="ctr">
          <a:solidFill>
            <a:schemeClr val="phClr">
              <a:alpha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5000" endPos="15000" dist="50800" dir="5400000" sy="-100000" rotWithShape="0"/>
          </a:effectLst>
        </a:effectStyle>
        <a:effectStyle>
          <a:effectLst>
            <a:innerShdw blurRad="76200" dist="25400" dir="5400000">
              <a:srgbClr val="FFFFFF">
                <a:alpha val="50000"/>
              </a:srgbClr>
            </a:innerShdw>
            <a:outerShdw blurRad="254000" dist="254000" dir="5400000" sx="90000" sy="-30000" rotWithShape="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  <a:lumMod val="30000"/>
              </a:schemeClr>
              <a:schemeClr val="phClr">
                <a:tint val="70000"/>
                <a:satMod val="500000"/>
                <a:lumMod val="5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Exhibit.thmx</Template>
  <TotalTime>13254</TotalTime>
  <Words>905</Words>
  <Application>Microsoft Macintosh PowerPoint</Application>
  <PresentationFormat>On-screen Show (4:3)</PresentationFormat>
  <Paragraphs>176</Paragraphs>
  <Slides>14</Slides>
  <Notes>9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Exhibit</vt:lpstr>
      <vt:lpstr>Open Problems in the Security of Learning </vt:lpstr>
      <vt:lpstr>Can we learn securely?</vt:lpstr>
      <vt:lpstr>Secure Learning as a Game</vt:lpstr>
      <vt:lpstr>Adversarial Capability</vt:lpstr>
      <vt:lpstr>Stealthy Attacks</vt:lpstr>
      <vt:lpstr>Effort-Impact Trade-offs</vt:lpstr>
      <vt:lpstr>Probing</vt:lpstr>
      <vt:lpstr>Defenses</vt:lpstr>
      <vt:lpstr>Orthogonal Learners</vt:lpstr>
      <vt:lpstr>Future of Secure ML</vt:lpstr>
      <vt:lpstr>Questions?</vt:lpstr>
      <vt:lpstr>Extra Slides</vt:lpstr>
      <vt:lpstr>Characterizing Reasonable Capabilities</vt:lpstr>
      <vt:lpstr>Designing Security Sensitive Learners</vt:lpstr>
    </vt:vector>
  </TitlesOfParts>
  <Company>EECS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Problems in the Security of Learning</dc:title>
  <dc:creator>Blaine A. Nelson</dc:creator>
  <cp:lastModifiedBy>Blaine A. Nelson</cp:lastModifiedBy>
  <cp:revision>211</cp:revision>
  <cp:lastPrinted>2008-10-23T19:01:09Z</cp:lastPrinted>
  <dcterms:created xsi:type="dcterms:W3CDTF">2008-10-27T11:24:50Z</dcterms:created>
  <dcterms:modified xsi:type="dcterms:W3CDTF">2008-10-27T12:43:09Z</dcterms:modified>
</cp:coreProperties>
</file>