
<file path=[Content_Types].xml><?xml version="1.0" encoding="utf-8"?>
<Types xmlns="http://schemas.openxmlformats.org/package/2006/content-types">
  <Override PartName="/ppt/tableStyles.xml" ContentType="application/vnd.openxmlformats-officedocument.presentationml.tableStyles+xml"/>
  <Override PartName="/ppt/slides/slide39.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2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0.xml" ContentType="application/vnd.openxmlformats-officedocument.presentationml.slide+xml"/>
  <Override PartName="/ppt/slides/slide27.xml" ContentType="application/vnd.openxmlformats-officedocument.presentationml.slide+xml"/>
  <Override PartName="/ppt/theme/theme1.xml" ContentType="application/vnd.openxmlformats-officedocument.theme+xml"/>
  <Default Extension="rels" ContentType="application/vnd.openxmlformats-package.relationships+xml"/>
  <Override PartName="/ppt/slides/slide46.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22.xml" ContentType="application/vnd.openxmlformats-officedocument.presentationml.slide+xml"/>
  <Override PartName="/ppt/slides/slide41.xml" ContentType="application/vnd.openxmlformats-officedocument.presentationml.slide+xml"/>
  <Override PartName="/ppt/slides/slide17.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55.xml" ContentType="application/vnd.openxmlformats-officedocument.presentationml.slide+xml"/>
  <Default Extension="jpeg" ContentType="image/jpeg"/>
  <Override PartName="/ppt/slides/slide12.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50.xml" ContentType="application/vnd.openxmlformats-officedocument.presentationml.slide+xml"/>
  <Override PartName="/ppt/notesSlides/notesSlide1.xml" ContentType="application/vnd.openxmlformats-officedocument.presentationml.notesSlide+xml"/>
  <Override PartName="/ppt/slides/slide48.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19.xml" ContentType="application/vnd.openxmlformats-officedocument.presentationml.slide+xml"/>
  <Override PartName="/ppt/slideLayouts/slideLayout11.xml" ContentType="application/vnd.openxmlformats-officedocument.presentationml.slideLayout+xml"/>
  <Override PartName="/ppt/slides/slide38.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Override PartName="/ppt/slides/slide57.xml" ContentType="application/vnd.openxmlformats-officedocument.presentationml.slide+xml"/>
  <Default Extension="xml" ContentType="application/xml"/>
  <Override PartName="/ppt/slides/slide14.xml" ContentType="application/vnd.openxmlformats-officedocument.presentationml.slide+xml"/>
  <Override PartName="/ppt/slides/slide33.xml" ContentType="application/vnd.openxmlformats-officedocument.presentationml.slide+xml"/>
  <Override PartName="/docProps/core.xml" ContentType="application/vnd.openxmlformats-package.core-properties+xml"/>
  <Override PartName="/ppt/slides/slide52.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slides/slide6.xml" ContentType="application/vnd.openxmlformats-officedocument.presentationml.slide+xml"/>
  <Override PartName="/ppt/slideLayouts/slideLayout6.xml" ContentType="application/vnd.openxmlformats-officedocument.presentationml.slideLayout+xml"/>
  <Override PartName="/ppt/slides/slide21.xml" ContentType="application/vnd.openxmlformats-officedocument.presentationml.slide+xml"/>
  <Override PartName="/ppt/slides/slide40.xml" ContentType="application/vnd.openxmlformats-officedocument.presentationml.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54.xml" ContentType="application/vnd.openxmlformats-officedocument.presentationml.slide+xml"/>
  <Default Extension="bin" ContentType="application/vnd.openxmlformats-officedocument.presentationml.printerSettings"/>
  <Override PartName="/ppt/slides/slide11.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heme/theme2.xml" ContentType="application/vnd.openxmlformats-officedocument.theme+xml"/>
  <Override PartName="/ppt/slides/slide47.xml" ContentType="application/vnd.openxmlformats-officedocument.presentationml.slide+xml"/>
  <Override PartName="/ppt/viewProps.xml" ContentType="application/vnd.openxmlformats-officedocument.presentationml.viewProps+xml"/>
  <Default Extension="pdf" ContentType="application/pdf"/>
  <Override PartName="/ppt/slides/slide8.xml" ContentType="application/vnd.openxmlformats-officedocument.presentationml.slide+xml"/>
  <Override PartName="/ppt/slideLayouts/slideLayout8.xml" ContentType="application/vnd.openxmlformats-officedocument.presentationml.slideLayout+xml"/>
  <Override PartName="/ppt/slides/slide23.xml" ContentType="application/vnd.openxmlformats-officedocument.presentationml.slide+xml"/>
  <Override PartName="/ppt/slideLayouts/slideLayout10.xml" ContentType="application/vnd.openxmlformats-officedocument.presentationml.slideLayout+xml"/>
  <Override PartName="/ppt/slides/slide42.xml" ContentType="application/vnd.openxmlformats-officedocument.presentationml.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Default Extension="png" ContentType="image/png"/>
  <Override PartName="/ppt/slideLayouts/slideLayout3.xml" ContentType="application/vnd.openxmlformats-officedocument.presentationml.slideLayout+xml"/>
  <Override PartName="/ppt/slides/slide56.xml" ContentType="application/vnd.openxmlformats-officedocument.presentationml.slide+xml"/>
  <Override PartName="/ppt/slides/slide13.xml" ContentType="application/vnd.openxmlformats-officedocument.presentationml.slide+xml"/>
  <Default Extension="tiff" ContentType="image/tiff"/>
  <Override PartName="/ppt/slides/slide3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49.xml" ContentType="application/vnd.openxmlformats-officedocument.presentationml.slide+xml"/>
  <Override PartName="/ppt/slides/slide25.xml" ContentType="application/vnd.openxmlformats-officedocument.presentationml.slide+xml"/>
  <Override PartName="/ppt/slides/slide44.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59"/>
  </p:notesMasterIdLst>
  <p:sldIdLst>
    <p:sldId id="256" r:id="rId2"/>
    <p:sldId id="257" r:id="rId3"/>
    <p:sldId id="295" r:id="rId4"/>
    <p:sldId id="296" r:id="rId5"/>
    <p:sldId id="297" r:id="rId6"/>
    <p:sldId id="258" r:id="rId7"/>
    <p:sldId id="259" r:id="rId8"/>
    <p:sldId id="279" r:id="rId9"/>
    <p:sldId id="280" r:id="rId10"/>
    <p:sldId id="285" r:id="rId11"/>
    <p:sldId id="292" r:id="rId12"/>
    <p:sldId id="299" r:id="rId13"/>
    <p:sldId id="293" r:id="rId14"/>
    <p:sldId id="307" r:id="rId15"/>
    <p:sldId id="298" r:id="rId16"/>
    <p:sldId id="260" r:id="rId17"/>
    <p:sldId id="284" r:id="rId18"/>
    <p:sldId id="282" r:id="rId19"/>
    <p:sldId id="283" r:id="rId20"/>
    <p:sldId id="264" r:id="rId21"/>
    <p:sldId id="306" r:id="rId22"/>
    <p:sldId id="309" r:id="rId23"/>
    <p:sldId id="263" r:id="rId24"/>
    <p:sldId id="281" r:id="rId25"/>
    <p:sldId id="304" r:id="rId26"/>
    <p:sldId id="305" r:id="rId27"/>
    <p:sldId id="261" r:id="rId28"/>
    <p:sldId id="289" r:id="rId29"/>
    <p:sldId id="290" r:id="rId30"/>
    <p:sldId id="266" r:id="rId31"/>
    <p:sldId id="267" r:id="rId32"/>
    <p:sldId id="291" r:id="rId33"/>
    <p:sldId id="302" r:id="rId34"/>
    <p:sldId id="273" r:id="rId35"/>
    <p:sldId id="269" r:id="rId36"/>
    <p:sldId id="270" r:id="rId37"/>
    <p:sldId id="300" r:id="rId38"/>
    <p:sldId id="272" r:id="rId39"/>
    <p:sldId id="271" r:id="rId40"/>
    <p:sldId id="301" r:id="rId41"/>
    <p:sldId id="286" r:id="rId42"/>
    <p:sldId id="287" r:id="rId43"/>
    <p:sldId id="274" r:id="rId44"/>
    <p:sldId id="303" r:id="rId45"/>
    <p:sldId id="268" r:id="rId46"/>
    <p:sldId id="294" r:id="rId47"/>
    <p:sldId id="275" r:id="rId48"/>
    <p:sldId id="308" r:id="rId49"/>
    <p:sldId id="276" r:id="rId50"/>
    <p:sldId id="277" r:id="rId51"/>
    <p:sldId id="278" r:id="rId52"/>
    <p:sldId id="262" r:id="rId53"/>
    <p:sldId id="315" r:id="rId54"/>
    <p:sldId id="310" r:id="rId55"/>
    <p:sldId id="311" r:id="rId56"/>
    <p:sldId id="312" r:id="rId57"/>
    <p:sldId id="314" r:id="rId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5" charset="0"/>
        <a:ea typeface="ＭＳ Ｐゴシック" pitchFamily="5" charset="-128"/>
        <a:cs typeface="ＭＳ Ｐゴシック" pitchFamily="5" charset="-128"/>
      </a:defRPr>
    </a:lvl1pPr>
    <a:lvl2pPr marL="457200" algn="l" rtl="0" eaLnBrk="0" fontAlgn="base" hangingPunct="0">
      <a:spcBef>
        <a:spcPct val="0"/>
      </a:spcBef>
      <a:spcAft>
        <a:spcPct val="0"/>
      </a:spcAft>
      <a:defRPr sz="2400" kern="1200">
        <a:solidFill>
          <a:schemeClr val="tx1"/>
        </a:solidFill>
        <a:latin typeface="Arial" pitchFamily="5" charset="0"/>
        <a:ea typeface="ＭＳ Ｐゴシック" pitchFamily="5" charset="-128"/>
        <a:cs typeface="ＭＳ Ｐゴシック" pitchFamily="5" charset="-128"/>
      </a:defRPr>
    </a:lvl2pPr>
    <a:lvl3pPr marL="914400" algn="l" rtl="0" eaLnBrk="0" fontAlgn="base" hangingPunct="0">
      <a:spcBef>
        <a:spcPct val="0"/>
      </a:spcBef>
      <a:spcAft>
        <a:spcPct val="0"/>
      </a:spcAft>
      <a:defRPr sz="2400" kern="1200">
        <a:solidFill>
          <a:schemeClr val="tx1"/>
        </a:solidFill>
        <a:latin typeface="Arial" pitchFamily="5" charset="0"/>
        <a:ea typeface="ＭＳ Ｐゴシック" pitchFamily="5" charset="-128"/>
        <a:cs typeface="ＭＳ Ｐゴシック" pitchFamily="5" charset="-128"/>
      </a:defRPr>
    </a:lvl3pPr>
    <a:lvl4pPr marL="1371600" algn="l" rtl="0" eaLnBrk="0" fontAlgn="base" hangingPunct="0">
      <a:spcBef>
        <a:spcPct val="0"/>
      </a:spcBef>
      <a:spcAft>
        <a:spcPct val="0"/>
      </a:spcAft>
      <a:defRPr sz="2400" kern="1200">
        <a:solidFill>
          <a:schemeClr val="tx1"/>
        </a:solidFill>
        <a:latin typeface="Arial" pitchFamily="5" charset="0"/>
        <a:ea typeface="ＭＳ Ｐゴシック" pitchFamily="5" charset="-128"/>
        <a:cs typeface="ＭＳ Ｐゴシック" pitchFamily="5" charset="-128"/>
      </a:defRPr>
    </a:lvl4pPr>
    <a:lvl5pPr marL="1828800" algn="l" rtl="0" eaLnBrk="0" fontAlgn="base" hangingPunct="0">
      <a:spcBef>
        <a:spcPct val="0"/>
      </a:spcBef>
      <a:spcAft>
        <a:spcPct val="0"/>
      </a:spcAft>
      <a:defRPr sz="2400" kern="1200">
        <a:solidFill>
          <a:schemeClr val="tx1"/>
        </a:solidFill>
        <a:latin typeface="Arial" pitchFamily="5" charset="0"/>
        <a:ea typeface="ＭＳ Ｐゴシック" pitchFamily="5" charset="-128"/>
        <a:cs typeface="ＭＳ Ｐゴシック" pitchFamily="5" charset="-128"/>
      </a:defRPr>
    </a:lvl5pPr>
    <a:lvl6pPr marL="2286000" algn="l" defTabSz="457200" rtl="0" eaLnBrk="1" latinLnBrk="0" hangingPunct="1">
      <a:defRPr sz="2400" kern="1200">
        <a:solidFill>
          <a:schemeClr val="tx1"/>
        </a:solidFill>
        <a:latin typeface="Arial" pitchFamily="5" charset="0"/>
        <a:ea typeface="ＭＳ Ｐゴシック" pitchFamily="5" charset="-128"/>
        <a:cs typeface="ＭＳ Ｐゴシック" pitchFamily="5" charset="-128"/>
      </a:defRPr>
    </a:lvl6pPr>
    <a:lvl7pPr marL="2743200" algn="l" defTabSz="457200" rtl="0" eaLnBrk="1" latinLnBrk="0" hangingPunct="1">
      <a:defRPr sz="2400" kern="1200">
        <a:solidFill>
          <a:schemeClr val="tx1"/>
        </a:solidFill>
        <a:latin typeface="Arial" pitchFamily="5" charset="0"/>
        <a:ea typeface="ＭＳ Ｐゴシック" pitchFamily="5" charset="-128"/>
        <a:cs typeface="ＭＳ Ｐゴシック" pitchFamily="5" charset="-128"/>
      </a:defRPr>
    </a:lvl7pPr>
    <a:lvl8pPr marL="3200400" algn="l" defTabSz="457200" rtl="0" eaLnBrk="1" latinLnBrk="0" hangingPunct="1">
      <a:defRPr sz="2400" kern="1200">
        <a:solidFill>
          <a:schemeClr val="tx1"/>
        </a:solidFill>
        <a:latin typeface="Arial" pitchFamily="5" charset="0"/>
        <a:ea typeface="ＭＳ Ｐゴシック" pitchFamily="5" charset="-128"/>
        <a:cs typeface="ＭＳ Ｐゴシック" pitchFamily="5" charset="-128"/>
      </a:defRPr>
    </a:lvl8pPr>
    <a:lvl9pPr marL="3657600" algn="l" defTabSz="457200" rtl="0" eaLnBrk="1" latinLnBrk="0" hangingPunct="1">
      <a:defRPr sz="2400" kern="1200">
        <a:solidFill>
          <a:schemeClr val="tx1"/>
        </a:solidFill>
        <a:latin typeface="Arial" pitchFamily="5" charset="0"/>
        <a:ea typeface="ＭＳ Ｐゴシック" pitchFamily="5" charset="-128"/>
        <a:cs typeface="ＭＳ Ｐゴシック" pitchFamily="5"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B6635"/>
    <a:srgbClr val="3FA33E"/>
    <a:srgbClr val="434240"/>
    <a:srgbClr val="3ACCB9"/>
    <a:srgbClr val="D06ECF"/>
    <a:srgbClr val="F95351"/>
    <a:srgbClr val="FF0000"/>
    <a:srgbClr val="CB56C6"/>
    <a:srgbClr val="333130"/>
    <a:srgbClr val="B1631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4476" autoAdjust="0"/>
    <p:restoredTop sz="90929"/>
  </p:normalViewPr>
  <p:slideViewPr>
    <p:cSldViewPr>
      <p:cViewPr>
        <p:scale>
          <a:sx n="75" d="100"/>
          <a:sy n="75" d="100"/>
        </p:scale>
        <p:origin x="-1904" y="-9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p:cViewPr varScale="1">
        <p:scale>
          <a:sx n="133" d="100"/>
          <a:sy n="133" d="100"/>
        </p:scale>
        <p:origin x="-4744"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E24170-F85E-A34A-A342-59A537071499}" type="datetimeFigureOut">
              <a:rPr lang="en-US" smtClean="0"/>
              <a:pPr/>
              <a:t>10/28/08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9B9CB5-BE28-5447-8164-AC0AAA9DB43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highest peak in the East Bay in Mt. Diablo summiting at 3900 ft.  This ride begins after crossing the Berkeley Hills, but alternatively you can start in Walnut Creek.  Also, there is a North and South route up the mountain.</a:t>
            </a:r>
          </a:p>
          <a:p>
            <a:endParaRPr lang="en-US" dirty="0" smtClean="0"/>
          </a:p>
          <a:p>
            <a:r>
              <a:rPr lang="en-US" dirty="0" smtClean="0"/>
              <a:t>The climb up to Diablo is diabolical. During the summer, Walnut Creek is scorching and during the winter, ice and snow are possible.  The climb itself begins as a series of foothills that progressively become larger.  The lower part of the mountain is a long droll that gradually flattens out. However, the last 2 ½ miles (beginning at the Ranger Station) increase the grad of the climb.  The final 100 </a:t>
            </a:r>
            <a:r>
              <a:rPr lang="en-US" dirty="0" err="1" smtClean="0"/>
              <a:t>m</a:t>
            </a:r>
            <a:r>
              <a:rPr lang="en-US" dirty="0" smtClean="0"/>
              <a:t> is sharp climb to the summit that saps your last strength.</a:t>
            </a:r>
          </a:p>
          <a:p>
            <a:endParaRPr lang="en-US" dirty="0"/>
          </a:p>
        </p:txBody>
      </p:sp>
      <p:sp>
        <p:nvSpPr>
          <p:cNvPr id="4" name="Slide Number Placeholder 3"/>
          <p:cNvSpPr>
            <a:spLocks noGrp="1"/>
          </p:cNvSpPr>
          <p:nvPr>
            <p:ph type="sldNum" sz="quarter" idx="10"/>
          </p:nvPr>
        </p:nvSpPr>
        <p:spPr/>
        <p:txBody>
          <a:bodyPr/>
          <a:lstStyle/>
          <a:p>
            <a:fld id="{F19B9CB5-BE28-5447-8164-AC0AAA9DB435}"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vert="horz"/>
          <a:lstStyle/>
          <a:p>
            <a:r>
              <a:rPr lang="x-none"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vert="horz"/>
          <a:lstStyle/>
          <a:p>
            <a:r>
              <a:rPr lang="x-none"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vert="horz"/>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vert="horz"/>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vert="horz"/>
          <a:lstStyle/>
          <a:p>
            <a:r>
              <a:rPr lang="x-none"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ctr"/>
          <a:lstStyle>
            <a:lvl1pPr algn="l">
              <a:defRPr sz="2000" b="1"/>
            </a:lvl1pPr>
          </a:lstStyle>
          <a:p>
            <a:r>
              <a:rPr lang="x-none"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alphaModFix amt="24000"/>
            <a:lum bright="9000" contrast="9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df"/><Relationship Id="rId3" Type="http://schemas.openxmlformats.org/officeDocument/2006/relationships/image" Target="../media/image19.png"/><Relationship Id="rId4" Type="http://schemas.openxmlformats.org/officeDocument/2006/relationships/hyperlink" Target="http://maps.google.com/maps?f=d&amp;saddr=37.903498,-122.269603&amp;daddr=Grizzly+Peak+Blvd+to:Grizzly+Peak+Blvd+to:37.799035,-122.170844&amp;hl=en&amp;geocode=FYpcQgIdXVC2-A;FcYLQgIdgdO2-A;FVTvQQIdEgy3-A;&amp;mra=dme&amp;mrcr=0&amp;mrsp=3&amp;sz=15&amp;via=1,2&amp;dirflg=w&amp;sll=37.811072,-122.176294&amp;sspn=0.033294,0.038624&amp;ie=UTF8&amp;ll=37.849781,-122.229939&amp;spn=0.133108,0.219727&amp;z=1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df"/><Relationship Id="rId3" Type="http://schemas.openxmlformats.org/officeDocument/2006/relationships/image" Target="../media/image21.png"/><Relationship Id="rId4" Type="http://schemas.openxmlformats.org/officeDocument/2006/relationships/hyperlink" Target="http://maps.google.com/maps?f=d&amp;saddr=Shattuck+Ave&amp;daddr=San+Pablo+Ave+to:38.05485,-122.229767&amp;hl=en&amp;geocode=FeSlQQIdqlu2-A;FRQ5QwIdvjW1-A;&amp;mra=dme&amp;mrcr=0&amp;mrsp=2&amp;sz=14&amp;via=1&amp;dirflg=w&amp;sll=38.036532,-122.238607&amp;sspn=0.045023,0.119047&amp;ie=UTF8&amp;ll=37.978304,-122.22702&amp;spn=0.360468,0.672226&amp;z=1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df"/><Relationship Id="rId3" Type="http://schemas.openxmlformats.org/officeDocument/2006/relationships/image" Target="../media/image23.png"/><Relationship Id="rId4" Type="http://schemas.openxmlformats.org/officeDocument/2006/relationships/hyperlink" Target="http://maps.google.com/maps?f=d&amp;saddr=Shattuck+Ave&amp;daddr=Milvia+St+to:Milvia+St+to:Key+Rte+Blvd+to:Pomona+St/San+Pablo+Ave&amp;hl=en&amp;geocode=FeSlQQIdqlu2-A;FVPYQQIdrEy2-A;FQQNQgId7ka2-A;FfI2QgId6PW1-A;FeqrRAId0Om2-A&amp;mra=mr&amp;mrcr=0&amp;via=1,2,3&amp;dirflg=w&amp;sll=37.898562,-122.293367&amp;sspn=0.045107,0.084028&amp;ie=UTF8&amp;ll=37.965854,-122.263412&amp;spn=0.360529,0.672226&amp;z=1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df"/><Relationship Id="rId3" Type="http://schemas.openxmlformats.org/officeDocument/2006/relationships/image" Target="../media/image25.png"/><Relationship Id="rId4" Type="http://schemas.openxmlformats.org/officeDocument/2006/relationships/hyperlink" Target="http://maps.google.com/maps?f=d&amp;saddr=Shattuck+Ave&amp;daddr=37.782485,-122.234702+to:Bancroft+Ave+to:Hesperian+Blvd+to:Marshlands+Rd&amp;hl=en&amp;geocode=FeSlQQIdqlu2-A;;FbIuQAId8tC3-A;Fc1MPwIdhnG4-A;FWlpPAId-MW4-A&amp;mra=dpe&amp;mrcr=0&amp;mrsp=1&amp;sz=15&amp;via=1,2,3&amp;dirflg=w&amp;sll=37.791032,-122.225561&amp;sspn=0.022587,0.042014&amp;ie=UTF8&amp;ll=37.695774,-122.047806&amp;spn=0.723702,1.344452&amp;z=1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www.technical-illustrations.co.uk/bike-project.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1" Type="http://schemas.openxmlformats.org/officeDocument/2006/relationships/image" Target="../media/image3.pdf"/><Relationship Id="rId12"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hyperlink" Target="http://maps.google.com/maps?f=d&amp;saddr=Spruce+St&amp;daddr=37.899714,-122.210541&amp;hl=en&amp;geocode=FeNfQgIdaVC2-A;&amp;mra=dme&amp;mrcr=0&amp;mrsp=1&amp;sz=14&amp;sll=37.904725,-122.240067&amp;sspn=0.043614,0.084028&amp;ie=UTF8&amp;ll=37.90222,-122.241783&amp;spn=0.043615,0.084028&amp;z=14" TargetMode="External"/><Relationship Id="rId3" Type="http://schemas.openxmlformats.org/officeDocument/2006/relationships/hyperlink" Target="http://maps.google.com/maps?f=d&amp;saddr=37.890299,-122.25234&amp;daddr=Wildcat+Canyon+Rd&amp;hl=en&amp;geocode=;FcRMQgIdHje3-A&amp;mra=dme&amp;mrcr=0&amp;mrsp=0&amp;sz=14&amp;sll=37.90222,-122.241783&amp;sspn=0.043615,0.084028&amp;ie=UTF8&amp;ll=37.896801,-122.236462&amp;spn=0.043618,0.084028&amp;z=14" TargetMode="External"/><Relationship Id="rId4" Type="http://schemas.openxmlformats.org/officeDocument/2006/relationships/hyperlink" Target="http://maps.google.com/maps?f=d&amp;saddr=Grizzly+Peak+Blvd&amp;daddr=Wildcat+Canyon+Rd+to:Wildcat+Canyon+Rd&amp;hl=en&amp;geocode=FTD_QQIdnPq2-A;FdNMQgId7Nm2-A;FcRMQgIdHje3-A&amp;mra=ls&amp;via=1&amp;dirflg=w&amp;sll=37.887522,-122.231827&amp;sspn=0.021812,0.042014&amp;ie=UTF8&amp;ll=37.892331,-122.230453&amp;spn=0.043621,0.084028&amp;z=14" TargetMode="External"/><Relationship Id="rId5" Type="http://schemas.openxmlformats.org/officeDocument/2006/relationships/hyperlink" Target="http://maps.google.com/maps?f=d&amp;saddr=Grizzly+Peak+Blvd&amp;daddr=Wildcat+Canyon+Rd&amp;hl=en&amp;geocode=FTD_QQIdnPq2-A;FcRMQgIdHje3-A&amp;mra=cc&amp;sll=37.892331,-122.230453&amp;sspn=0.043621,0.084028&amp;ie=UTF8&amp;ll=37.891112,-122.220497&amp;spn=0.043622,0.084028&amp;z=14" TargetMode="External"/><Relationship Id="rId6" Type="http://schemas.openxmlformats.org/officeDocument/2006/relationships/hyperlink" Target="http://maps.google.com/maps?f=d&amp;saddr=Skyline+Blvd&amp;daddr=37.835005,-122.126427&amp;hl=en&amp;geocode=FaRUQQId3Ju3-A;&amp;mra=dme&amp;mrcr=0&amp;mrsp=1&amp;sz=12&amp;sll=37.89924,-122.133293&amp;sspn=0.174468,0.336113&amp;ie=UTF8&amp;ll=37.83487,-122.154751&amp;spn=0.08731,0.168056&amp;z=13" TargetMode="External"/><Relationship Id="rId7" Type="http://schemas.openxmlformats.org/officeDocument/2006/relationships/hyperlink" Target="http://maps.google.com/maps?f=d&amp;saddr=37.799069,-122.171059&amp;daddr=Canyon+Rd&amp;hl=en&amp;geocode=;Fd5MQQId7Hu4-A&amp;mra=dme&amp;mrcr=0&amp;mrsp=0&amp;sz=13&amp;sll=37.83487,-122.154751&amp;sspn=0.08731,0.168056&amp;ie=UTF8&amp;ll=37.816293,-122.154236&amp;spn=0.087332,0.168056&amp;z=13" TargetMode="External"/><Relationship Id="rId8" Type="http://schemas.openxmlformats.org/officeDocument/2006/relationships/image" Target="../media/image29.pdf"/><Relationship Id="rId9" Type="http://schemas.openxmlformats.org/officeDocument/2006/relationships/image" Target="../media/image30.png"/><Relationship Id="rId10" Type="http://schemas.openxmlformats.org/officeDocument/2006/relationships/image" Target="../media/image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df"/><Relationship Id="rId3" Type="http://schemas.openxmlformats.org/officeDocument/2006/relationships/image" Target="../media/image32.png"/><Relationship Id="rId4" Type="http://schemas.openxmlformats.org/officeDocument/2006/relationships/hyperlink" Target="http://maps.google.com/maps?f=d&amp;saddr=Shepherd+Canyon+Rd&amp;daddr=37.764201,-122.108574+to:A+St&amp;hl=en&amp;geocode=FfBTQQIdvpu3-A;;FfrRPgId7RK5-A&amp;mra=dpe&amp;mrcr=0&amp;mrsp=1&amp;sz=12&amp;via=1&amp;dirflg=w&amp;sll=37.753825,-122.14844&amp;sspn=0.180784,0.30899&amp;ie=UTF8&amp;ll=37.739499,-122.13089&amp;spn=0.265527,0.476189&amp;z=12"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df"/><Relationship Id="rId3" Type="http://schemas.openxmlformats.org/officeDocument/2006/relationships/image" Target="../media/image34.png"/><Relationship Id="rId4" Type="http://schemas.openxmlformats.org/officeDocument/2006/relationships/hyperlink" Target="http://maps.google.com/maps?f=d&amp;saddr=La+Loma+Ave&amp;daddr=Euclid+Ave+to:37.904624,-122.266631+to:Wildcat+Canyon+Rd+to:Wildcat+Canyon+Rd+to:Wildcat+Canyon+Rd+to:San+Pablo+Dam+Rd+to:Key+Blvd+to:Milvia+St+to:Milvia+St+to:Milvia+St+to:Oregon+St+to:Shattuck+Ave&amp;hl=en&amp;geocode=FYbvQQIdSIK2-A;Fc1RQgIdali2-A;;FfdKQgIdAHy2-A;FX5NQgIdrBy3-A;FcRMQgIdHje3-A;FYwuQwIdfGe1-A;FafIQgIdJIe1-A;FasIQgIdYUe2-A;Ffr9QQIdn0i2-A;FerCQQIdHU-2-A;FdKoQQIdBFe2-A;FTCgQQIdcly2-A&amp;mra=dpe&amp;mrcr=0&amp;mrsp=2&amp;sz=15&amp;via=1,2,3,4,7,8,9,10,11&amp;dirflg=w&amp;sll=37.901813,-122.267747&amp;sspn=0.022553,0.038452&amp;ie=UTF8&amp;ll=37.912784,-122.277489&amp;spn=0.180395,0.307617&amp;z=1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maps.google.com/maps?f=d&amp;saddr=Camino+Pablo&amp;daddr=Castro+Ranch+Rd+to:Bear+Creek+Rd+to:37.912784,-122.201786+to:Camino+Pablo&amp;hl=en&amp;geocode=FbZMQgIdPDe3-A;FSFiQwIdPLi2-A;FdyvQgId6_G3-A;;FZxMQgIdMzi3-A&amp;mra=dpe&amp;mrcr=2&amp;mrsp=3&amp;sz=14&amp;via=3&amp;dirflg=w&amp;sll=37.90459,-122.184362&amp;sspn=0.045104,0.076904&amp;ie=UTF8&amp;z=14" TargetMode="External"/><Relationship Id="rId3" Type="http://schemas.openxmlformats.org/officeDocument/2006/relationships/image" Target="../media/image35.pdf"/><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7.pdf"/><Relationship Id="rId4" Type="http://schemas.openxmlformats.org/officeDocument/2006/relationships/image" Target="../media/image38.png"/><Relationship Id="rId5" Type="http://schemas.openxmlformats.org/officeDocument/2006/relationships/hyperlink" Target="http://maps.google.com/maps?f=d&amp;saddr=Canyon+Rd&amp;daddr=Summit+Rd&amp;hl=en&amp;geocode=FT4QQQIdnDC4-A;Ff4DQgId8LC7-A&amp;mra=ls&amp;dirflg=w&amp;sll=37.874311,-122.066517&amp;sspn=0.090245,0.153809&amp;ie=UTF8&amp;ll=37.863199,-122.025833&amp;spn=0.180517,0.307617&amp;z=12" TargetMode="External"/><Relationship Id="rId6" Type="http://schemas.openxmlformats.org/officeDocument/2006/relationships/image" Target="../media/image3.pdf"/><Relationship Id="rId7"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df"/><Relationship Id="rId3" Type="http://schemas.openxmlformats.org/officeDocument/2006/relationships/image" Target="../media/image40.png"/><Relationship Id="rId4" Type="http://schemas.openxmlformats.org/officeDocument/2006/relationships/hyperlink" Target="http://maps.google.com/maps?f=d&amp;saddr=Ygnacio+Valley+Rd&amp;daddr=Clayton+Rd+to:Clayton+Rd+to:Morgan+Territory+Rd+to:Morgan+Territory+Rd+to:Camino+Tassajara+to:37.904285,-122.065573&amp;hl=en&amp;geocode=FaBgQgIdr2e5-A;FfgLQwIdwS67-A;FVjmQgIdTYu7-A;FQOvQQIdabq8-A;FVo3QAIdoMO9-A;Fe6_QAIdJma8-A;&amp;mra=mi&amp;mrcr=2&amp;mrsp=6&amp;sz=15&amp;via=1,2,4&amp;dirflg=w&amp;sll=37.892162,-122.044244&amp;sspn=0.033122,0.059524&amp;ie=UTF8&amp;ll=37.84341,-121.947556&amp;spn=0.265154,0.476189&amp;z=12" TargetMode="External"/><Relationship Id="rId5" Type="http://schemas.openxmlformats.org/officeDocument/2006/relationships/image" Target="../media/image4.tiff"/><Relationship Id="rId6" Type="http://schemas.openxmlformats.org/officeDocument/2006/relationships/image" Target="../media/image41.pdf"/><Relationship Id="rId7" Type="http://schemas.openxmlformats.org/officeDocument/2006/relationships/image" Target="../media/image42.png"/><Relationship Id="rId8" Type="http://schemas.openxmlformats.org/officeDocument/2006/relationships/image" Target="../media/image43.pdf"/><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pdf"/><Relationship Id="rId3" Type="http://schemas.openxmlformats.org/officeDocument/2006/relationships/image" Target="../media/image46.png"/><Relationship Id="rId4" Type="http://schemas.openxmlformats.org/officeDocument/2006/relationships/hyperlink" Target="http://maps.google.com/maps?f=d&amp;saddr=Unknown+road&amp;daddr=Foothill+Rd+to:CA-84/Niles+Blvd/Niles+Canyon+Rd+to:37.693533,-122.02343+to:Redwood+Rd&amp;hl=en&amp;geocode=FXtLPwId3vm7-A;FRoRPwId6X-7-A;FUmxPQIdK0C7-A;;FfgvPwIdjky5-A&amp;mra=dpe&amp;mrcr=1&amp;mrsp=3&amp;sz=14&amp;via=1,3&amp;dirflg=w&amp;sll=37.68905,-122.062654&amp;sspn=0.043741,0.084028&amp;ie=UTF8&amp;ll=37.651752,-121.973648&amp;spn=0.175053,0.336113&amp;z=12"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47.pdf"/><Relationship Id="rId8"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9.pdf"/><Relationship Id="rId3" Type="http://schemas.openxmlformats.org/officeDocument/2006/relationships/image" Target="../media/image50.png"/><Relationship Id="rId4" Type="http://schemas.openxmlformats.org/officeDocument/2006/relationships/hyperlink" Target="http://maps.google.com/maps?f=d&amp;saddr=Ashby+Ave/CA-13&amp;daddr=Skyline+Blvd+to:Pinehurst+Rd+to:37.947176,-121.947813+to:Morgan+Territory+Rd+to:Foothill+Rd+to:CA-84/Niles+Blvd/Niles+Canyon+Rd+to:Palomares+Rd+to:Redwood+Rd+to:Redwood+Rd+to:Pinehurst+Rd+to:Pinehurst+Rd+to:Claremont+Ave+to:Ashby+Ave/CA-13&amp;hl=en&amp;geocode=FUmgQQIdLF22-A;FQ2PQQId-0W3-A;FXRXQQId9sK3-A;;FTkoQgIdzWW8-A;FRoRPwId6X-7-A;FUmxPQIdK0C7-A;FYIoPwIdQxK6-A;FfgvPwIdjky5-A;FV8VQAIdROS4-A;FcUvQQIdWfa3-A;FbZSQQIdWKC3-A;FSHaQQIdu_y2-A;FVCgQQIdY122-A&amp;mra=dpe&amp;mrcr=0&amp;mrsp=3&amp;sz=14&amp;via=1,2,3,4,5,7,9,10,11,12&amp;dirflg=w&amp;sll=37.92944,-121.958971&amp;sspn=0.043599,0.084028&amp;ie=UTF8&amp;ll=37.809784,-122.074585&amp;spn=0.698718,1.344452&amp;z=10" TargetMode="External"/><Relationship Id="rId5" Type="http://schemas.openxmlformats.org/officeDocument/2006/relationships/image" Target="../media/image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pdf"/><Relationship Id="rId3" Type="http://schemas.openxmlformats.org/officeDocument/2006/relationships/image" Target="../media/image52.png"/><Relationship Id="rId4" Type="http://schemas.openxmlformats.org/officeDocument/2006/relationships/hyperlink" Target="http://maps.google.com/maps?f=d&amp;saddr=Market+St&amp;daddr=Haight+St+to:Twin+Peaks+Blvd+to:Portola+Dr+to:37.75141,-122.442884+to:Market+St&amp;hl=en&amp;geocode=FVh3QAId7xu0-A;Ff5YQAIdlsmz-A;FewNQAId2Jmz-A;Fc72PwId25ez-A;;Fex2QAIdYhu0-A&amp;mra=dpe&amp;mrcr=1&amp;mrsp=4&amp;sz=16&amp;via=1,3,4&amp;dirflg=w&amp;sll=37.751037,-122.443357&amp;sspn=0.016593,0.029762&amp;ie=UTF8&amp;ll=37.767662,-122.427006&amp;spn=0.066357,0.119047&amp;z=14"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53.pdf"/><Relationship Id="rId8"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5.pdf"/><Relationship Id="rId3" Type="http://schemas.openxmlformats.org/officeDocument/2006/relationships/image" Target="../media/image56.png"/><Relationship Id="rId4" Type="http://schemas.openxmlformats.org/officeDocument/2006/relationships/hyperlink" Target="http://maps.google.com/maps?f=d&amp;saddr=Market+St&amp;daddr=The+Embarcadero+to:Jefferson+St+to:37.805546,-122.434752+to:Merchant+Rd+to:Point+Lobos+Ave+to:CA-35/Skyline+Blvd&amp;hl=en&amp;geocode=FUytQAIdPmC0-A;FQTcQAIdhkW0-A;FQ7mQAIdjwK0-A;;FTLbQAIdNiiz-A;FSJ4QAIdfp-y-A;Fe4CPwIdYvey-A&amp;mra=dpe&amp;mrcr=0&amp;mrsp=3&amp;sz=16&amp;via=1,2,3,4,5&amp;dirflg=w&amp;sll=37.801121,-122.432928&amp;sspn=0.016582,0.029762&amp;ie=UTF8&amp;ll=37.744657,-122.425804&amp;spn=0.132754,0.238094&amp;z=13"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57.pdf"/><Relationship Id="rId8" Type="http://schemas.openxmlformats.org/officeDocument/2006/relationships/image" Target="../media/image58.png"/><Relationship Id="rId9" Type="http://schemas.openxmlformats.org/officeDocument/2006/relationships/image" Target="../media/image59.pdf"/><Relationship Id="rId10"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1.pdf"/><Relationship Id="rId3" Type="http://schemas.openxmlformats.org/officeDocument/2006/relationships/image" Target="../media/image62.png"/><Relationship Id="rId4" Type="http://schemas.openxmlformats.org/officeDocument/2006/relationships/hyperlink" Target="http://maps.google.com/maps?f=d&amp;saddr=Market+St&amp;daddr=37.804139,-122.401965+to:Jefferson+St+to:Beach+St+to:Bay+St+to:Mason+St+to:Unknown+road+to:Unknown+road&amp;hl=en&amp;geocode=FYitQAIdhGC0-A;;FY3mQAIdLAa0-A;FdbgQAIdwPaz-A;FVnWQAIdFt-z-A;FTvaQAIdn4qz-A;Fd_jQAIdSUGz-A;FdJIQQId4RCz-A&amp;mra=dme&amp;mrcr=0&amp;mrsp=1&amp;sz=16&amp;via=1,2,3,4,5,6&amp;sll=37.806953,-122.410698&amp;sspn=0.01658,0.029762&amp;ie=UTF8&amp;ll=37.81548,-122.446575&amp;spn=0.066314,0.119047&amp;z=14" TargetMode="External"/><Relationship Id="rId5"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1" Type="http://schemas.openxmlformats.org/officeDocument/2006/relationships/image" Target="../media/image69.pdf"/><Relationship Id="rId12" Type="http://schemas.openxmlformats.org/officeDocument/2006/relationships/image" Target="../media/image70.png"/><Relationship Id="rId1" Type="http://schemas.openxmlformats.org/officeDocument/2006/relationships/slideLayout" Target="../slideLayouts/slideLayout8.xml"/><Relationship Id="rId2" Type="http://schemas.openxmlformats.org/officeDocument/2006/relationships/image" Target="../media/image63.pdf"/><Relationship Id="rId3" Type="http://schemas.openxmlformats.org/officeDocument/2006/relationships/image" Target="../media/image64.png"/><Relationship Id="rId4" Type="http://schemas.openxmlformats.org/officeDocument/2006/relationships/hyperlink" Target="http://maps.google.com/maps?f=d&amp;saddr=Unknown+road&amp;daddr=Conzelman+Rd+to:Conzelman+Rd+to:Unknown+road+to:37.83792,-122.483053&amp;hl=en&amp;geocode=FVZIQQIdzhGz-A;FZRLQQIdTOWy-A;FTYuQQIdda6y-A;FUAiQQIdhFiy-A;&amp;mra=mi&amp;mrcr=2&amp;mrsp=4&amp;sz=15&amp;via=2&amp;dirflg=w&amp;sll=37.839411,-122.48065&amp;sspn=0.022572,0.042014&amp;ie=UTF8&amp;ll=37.833378,-122.50082&amp;spn=0.045147,0.084028&amp;z=14"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65.pdf"/><Relationship Id="rId8" Type="http://schemas.openxmlformats.org/officeDocument/2006/relationships/image" Target="../media/image66.png"/><Relationship Id="rId9" Type="http://schemas.openxmlformats.org/officeDocument/2006/relationships/image" Target="../media/image67.pdf"/><Relationship Id="rId10"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1.pdf"/><Relationship Id="rId3" Type="http://schemas.openxmlformats.org/officeDocument/2006/relationships/image" Target="../media/image72.png"/><Relationship Id="rId4" Type="http://schemas.openxmlformats.org/officeDocument/2006/relationships/hyperlink" Target="http://maps.google.com/maps?f=d&amp;saddr=Rodeo+Valley+Trail&amp;daddr=37.849544,-122.545066+to:Golden+Gate+Recreation+Area&amp;hl=en&amp;geocode=FRhKQQIdfnyy-A;;FRKvQQIdrKmx-A&amp;mra=dpe&amp;mrcr=0&amp;mrsp=1&amp;sz=15&amp;via=1&amp;dirflg=w&amp;sll=37.848426,-122.541246&amp;sspn=0.021824,0.042014&amp;ie=UTF8&amp;ll=37.849849,-122.549829&amp;spn=0.043646,0.084028&amp;z=14" TargetMode="External"/><Relationship Id="rId5" Type="http://schemas.openxmlformats.org/officeDocument/2006/relationships/image" Target="../media/image73.pdf"/><Relationship Id="rId6" Type="http://schemas.openxmlformats.org/officeDocument/2006/relationships/image" Target="../media/image74.png"/><Relationship Id="rId7" Type="http://schemas.openxmlformats.org/officeDocument/2006/relationships/image" Target="../media/image75.pdf"/><Relationship Id="rId8" Type="http://schemas.openxmlformats.org/officeDocument/2006/relationships/image" Target="../media/image76.png"/><Relationship Id="rId9" Type="http://schemas.openxmlformats.org/officeDocument/2006/relationships/image" Target="../media/image77.pdf"/><Relationship Id="rId10"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9.pdf"/><Relationship Id="rId3" Type="http://schemas.openxmlformats.org/officeDocument/2006/relationships/image" Target="../media/image80.png"/><Relationship Id="rId4" Type="http://schemas.openxmlformats.org/officeDocument/2006/relationships/hyperlink" Target="http://maps.google.com/maps/ms?ie=UTF8&amp;hl=en&amp;msa=0&amp;ll=37.870653,-122.494125&amp;spn=0.090249,0.168056&amp;z=13&amp;msid=103470204946476129114.0004596f134a48c1c24fb"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1.pdf"/><Relationship Id="rId3" Type="http://schemas.openxmlformats.org/officeDocument/2006/relationships/image" Target="../media/image82.png"/><Relationship Id="rId4" Type="http://schemas.openxmlformats.org/officeDocument/2006/relationships/hyperlink" Target="http://maps.google.com/maps?f=d&amp;saddr=CA-1&amp;daddr=37.884304,-122.55352+to:Ridgecrest+Blvd&amp;hl=en&amp;geocode=Fc7_QQIdApCy-A;;FTK5QgIdJpWx-A&amp;mra=dpe&amp;mrcr=0&amp;mrsp=1&amp;sz=15&amp;via=1&amp;dirflg=w&amp;sll=37.894126,-122.564335&amp;sspn=0.022555,0.042014&amp;ie=UTF8&amp;ll=37.900052,-122.552834&amp;spn=0.090213,0.168056&amp;z=13"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83.pdf"/><Relationship Id="rId8" Type="http://schemas.openxmlformats.org/officeDocument/2006/relationships/image" Target="../media/image84.png"/><Relationship Id="rId9" Type="http://schemas.openxmlformats.org/officeDocument/2006/relationships/image" Target="../media/image85.pdf"/><Relationship Id="rId10"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7.pdf"/><Relationship Id="rId3" Type="http://schemas.openxmlformats.org/officeDocument/2006/relationships/image" Target="../media/image88.png"/><Relationship Id="rId4" Type="http://schemas.openxmlformats.org/officeDocument/2006/relationships/hyperlink" Target="http://maps.google.com/maps?f=d&amp;saddr=CA-1&amp;daddr=CA-1+to:38.067014,-122.808609&amp;hl=en&amp;geocode=Fc7_QQIdApCy-A;FdvJQQIdj8mx-A;&amp;mra=dme&amp;mrcr=0&amp;mrsp=2&amp;sz=11&amp;via=1&amp;dirflg=w&amp;sll=37.921993,-122.693939&amp;sspn=0.360745,0.672226&amp;ie=UTF8&amp;ll=37.963689,-122.667847&amp;spn=0.36054,0.672226&amp;z=11"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89.pdf"/><Relationship Id="rId8" Type="http://schemas.openxmlformats.org/officeDocument/2006/relationships/image" Target="../media/image90.png"/><Relationship Id="rId9" Type="http://schemas.openxmlformats.org/officeDocument/2006/relationships/image" Target="../media/image91.pdf"/><Relationship Id="rId10" Type="http://schemas.openxmlformats.org/officeDocument/2006/relationships/image" Target="../media/image9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3.pdf"/><Relationship Id="rId3" Type="http://schemas.openxmlformats.org/officeDocument/2006/relationships/image" Target="../media/image94.png"/><Relationship Id="rId4" Type="http://schemas.openxmlformats.org/officeDocument/2006/relationships/hyperlink" Target="http://maps.google.com/maps?f=d&amp;saddr=E+Blithedale+Ave&amp;daddr=37.915493,-122.526526+to:Sir+Francis+Drake+Blvd+to:Broadway+Blvd&amp;hl=en&amp;geocode=FehaQgIdnIay-A;;FbKYQwIdg7Gx-A;FaijQwId2myx-A&amp;mra=dpe&amp;mrcr=0&amp;mrsp=1&amp;sz=15&amp;via=1,2&amp;dirflg=w&amp;sll=37.912852,-122.518973&amp;sspn=0.022549,0.042014&amp;ie=UTF8&amp;ll=37.939595,-122.56073&amp;spn=0.180329,0.336113&amp;z=12" TargetMode="External"/><Relationship Id="rId5" Type="http://schemas.openxmlformats.org/officeDocument/2006/relationships/image" Target="../media/image3.pdf"/><Relationship Id="rId6"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5.pdf"/><Relationship Id="rId3" Type="http://schemas.openxmlformats.org/officeDocument/2006/relationships/image" Target="../media/image96.png"/><Relationship Id="rId4" Type="http://schemas.openxmlformats.org/officeDocument/2006/relationships/hyperlink" Target="http://maps.google.com/maps?f=d&amp;saddr=E+Blithedale+Ave&amp;daddr=Camino+Alto+to:Sir+Francis+Drake+Blvd+to:Bolinas+Rd/Fairfax+Bolinas+Rd+to:37.905199,-122.686386&amp;hl=en&amp;geocode=FehaQgIdnIay-A;FaOLQgIdV2Sy-A;FbKYQwIdg7Gx-A;FXznQgIdfXWw-A;&amp;mra=dme&amp;mrcr=0&amp;mrsp=4&amp;sz=13&amp;via=1,2,3&amp;dirflg=w&amp;sll=37.924295,-122.674541&amp;sspn=0.090183,0.168056&amp;ie=UTF8&amp;ll=37.929034,-122.629738&amp;spn=0.180355,0.336113&amp;z=12"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97.pdf"/><Relationship Id="rId8" Type="http://schemas.openxmlformats.org/officeDocument/2006/relationships/image" Target="../media/image9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9.pdf"/><Relationship Id="rId3" Type="http://schemas.openxmlformats.org/officeDocument/2006/relationships/image" Target="../media/image100.png"/><Relationship Id="rId4" Type="http://schemas.openxmlformats.org/officeDocument/2006/relationships/hyperlink" Target="http://maps.google.com/maps?f=d&amp;saddr=E+Blithedale+Ave&amp;daddr=Camino+Alto+to:Sir+Francis+Drake+Blvd+to:CA-1/Sir+Francis+Drake+Blvd+to:37.998192,-122.99469&amp;hl=en&amp;geocode=FehaQgIdnIay-A;FaOLQgIdV2Sy-A;FbKYQwIdg7Gx-A;FbRzRAIdgmiu-A;&amp;mra=mi&amp;mrcr=1&amp;mrsp=4&amp;sz=13&amp;via=1,2&amp;dirflg=w&amp;sll=38.029434,-122.95332&amp;sspn=0.090054,0.168056&amp;ie=UTF8&amp;ll=38.048632,-122.782516&amp;spn=0.360123,0.672226&amp;z=11"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101.pdf"/><Relationship Id="rId8" Type="http://schemas.openxmlformats.org/officeDocument/2006/relationships/image" Target="../media/image102.png"/><Relationship Id="rId9" Type="http://schemas.openxmlformats.org/officeDocument/2006/relationships/image" Target="../media/image103.pdf"/><Relationship Id="rId10"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5.pdf"/><Relationship Id="rId3" Type="http://schemas.openxmlformats.org/officeDocument/2006/relationships/image" Target="../media/image106.png"/><Relationship Id="rId4" Type="http://schemas.openxmlformats.org/officeDocument/2006/relationships/hyperlink" Target="http://maps.google.com/maps/ms?ie=UTF8&amp;hl=en&amp;msa=0&amp;ll=37.97668,-122.516785&amp;spn=0.360476,0.672226&amp;z=11&amp;msid=103470204946476129114.000459703f321bc7b6c0d"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7.pdf"/><Relationship Id="rId3" Type="http://schemas.openxmlformats.org/officeDocument/2006/relationships/image" Target="../media/image108.png"/><Relationship Id="rId4" Type="http://schemas.openxmlformats.org/officeDocument/2006/relationships/hyperlink" Target="http://maps.google.com/maps?f=d&amp;saddr=Pomona+St&amp;daddr=CA-29/Sonoma+Blvd+to:CA-121/Silverado+Trail+to:Yountville+Cross+Rd&amp;hl=en&amp;geocode=FZypRAIdOu62-A;FcygRQIdO4q2-A;FRd2SAIdCTO2-A;FQJcSgId2Di1-A&amp;mra=ls&amp;via=1,2&amp;sll=38.158317,-122.431641&amp;sspn=0.719163,1.344452&amp;ie=UTF8&amp;ll=38.237101,-122.273712&amp;spn=0.718386,1.344452&amp;z=10" TargetMode="External"/><Relationship Id="rId5" Type="http://schemas.openxmlformats.org/officeDocument/2006/relationships/image" Target="../media/image109.pdf"/><Relationship Id="rId6" Type="http://schemas.openxmlformats.org/officeDocument/2006/relationships/image" Target="../media/image110.png"/><Relationship Id="rId7" Type="http://schemas.openxmlformats.org/officeDocument/2006/relationships/image" Target="../media/image111.pdf"/><Relationship Id="rId8" Type="http://schemas.openxmlformats.org/officeDocument/2006/relationships/image" Target="../media/image1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3.pdf"/><Relationship Id="rId3" Type="http://schemas.openxmlformats.org/officeDocument/2006/relationships/image" Target="../media/image114.png"/><Relationship Id="rId4" Type="http://schemas.openxmlformats.org/officeDocument/2006/relationships/hyperlink" Target="http://maps.google.com/maps?f=d&amp;saddr=Pomona+St&amp;daddr=Mare+Island+Way+to:Mare+Island+Causeway+to:38.118217,-122.288346+to:Hanna+Ranch+Rd&amp;hl=en&amp;geocode=FZypRAIdOu62-A;FbB2RQIdFl62-A;FWiIRQIdTEC2-A;;Fa0VRQId3Rmy-A&amp;mra=dpe&amp;mrcr=0&amp;mrsp=3&amp;sz=15&amp;via=1,2,3&amp;sll=38.115719,-122.280107&amp;sspn=0.022487,0.042014&amp;ie=UTF8&amp;ll=38.094039,-122.380829&amp;spn=0.348011,0.661926&amp;z=11"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115.pdf"/><Relationship Id="rId8" Type="http://schemas.openxmlformats.org/officeDocument/2006/relationships/image" Target="../media/image1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7.pdf"/><Relationship Id="rId3" Type="http://schemas.openxmlformats.org/officeDocument/2006/relationships/image" Target="../media/image118.png"/><Relationship Id="rId4" Type="http://schemas.openxmlformats.org/officeDocument/2006/relationships/hyperlink" Target="http://maps.google.com/maps?f=d&amp;saddr=San+Pedro+Rd&amp;daddr=Cruz+Blvd/De+la+Cruz+Blvd&amp;hl=en&amp;geocode=FYMWPwIdCU6z-A;FSwLOgIdqVS7-A&amp;mra=ls&amp;dirflg=w&amp;sll=37.349418,-121.967468&amp;sspn=0.087882,0.168056&amp;ie=UTF8&amp;ll=37.548933,-122.162476&amp;spn=0.701179,1.344452&amp;z=1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9.pdf"/><Relationship Id="rId3" Type="http://schemas.openxmlformats.org/officeDocument/2006/relationships/image" Target="../media/image120.png"/><Relationship Id="rId4" Type="http://schemas.openxmlformats.org/officeDocument/2006/relationships/hyperlink" Target="http://maps.google.com/maps?f=d&amp;saddr=Dyer+St&amp;daddr=37.40371,-121.978111+to:Saratoga+Ave&amp;hl=en&amp;geocode=FQRnPQIdWDe5-A;;Fbh1OQIdkti6-A&amp;mra=dpe&amp;mrcr=0&amp;mrsp=1&amp;sz=13&amp;via=1&amp;dirflg=w&amp;sll=37.389118,-121.991501&amp;sspn=0.087835,0.168056&amp;ie=UTF8&amp;ll=37.473768,-121.852112&amp;spn=0.350944,0.672226&amp;z=11"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1.pdf"/><Relationship Id="rId3" Type="http://schemas.openxmlformats.org/officeDocument/2006/relationships/image" Target="../media/image122.png"/><Relationship Id="rId4" Type="http://schemas.openxmlformats.org/officeDocument/2006/relationships/hyperlink" Target="http://maps.google.com/maps?f=d&amp;saddr=Whipple+Rd&amp;daddr=37.571249,-122.073555+to:CA-114/Willow+Rd&amp;hl=en&amp;geocode=FeDQPQIdyCu5-A;;FTqDOwIdkOy3-A&amp;mra=dpe&amp;mrcr=0&amp;mrsp=1&amp;sz=12&amp;via=1&amp;sll=37.541038,-122.138443&amp;sspn=0.175314,0.336113&amp;ie=UTF8&amp;ll=37.538316,-122.138443&amp;spn=0.17532,0.336113&amp;z=12" TargetMode="External"/><Relationship Id="rId5" Type="http://schemas.openxmlformats.org/officeDocument/2006/relationships/image" Target="../media/image123.pdf"/><Relationship Id="rId6" Type="http://schemas.openxmlformats.org/officeDocument/2006/relationships/image" Target="../media/image124.png"/><Relationship Id="rId7"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5.pdf"/><Relationship Id="rId3" Type="http://schemas.openxmlformats.org/officeDocument/2006/relationships/image" Target="../media/image126.png"/><Relationship Id="rId4" Type="http://schemas.openxmlformats.org/officeDocument/2006/relationships/hyperlink" Target="http://maps.google.com/maps?f=d&amp;saddr=Oregon+Expy&amp;daddr=37.314885,-122.187281&amp;hl=en&amp;geocode=FSA5OwIdUma4-A;&amp;mra=dme&amp;mrcr=0&amp;mrsp=1&amp;sz=15&amp;sll=37.322769,-122.177153&amp;sspn=0.021978,0.042014&amp;ie=UTF8&amp;ll=37.384617,-122.148743&amp;spn=0.175681,0.336113&amp;z=12" TargetMode="External"/><Relationship Id="rId5" Type="http://schemas.openxmlformats.org/officeDocument/2006/relationships/image" Target="../media/image3.pdf"/><Relationship Id="rId6" Type="http://schemas.openxmlformats.org/officeDocument/2006/relationships/image" Target="../media/image17.png"/><Relationship Id="rId7" Type="http://schemas.openxmlformats.org/officeDocument/2006/relationships/image" Target="../media/image127.pdf"/><Relationship Id="rId8" Type="http://schemas.openxmlformats.org/officeDocument/2006/relationships/image" Target="../media/image1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9.pdf"/><Relationship Id="rId3" Type="http://schemas.openxmlformats.org/officeDocument/2006/relationships/image" Target="../media/image130.png"/><Relationship Id="rId4" Type="http://schemas.openxmlformats.org/officeDocument/2006/relationships/hyperlink" Target="http://maps.google.com/maps?f=d&amp;saddr=CA-35/Skyline+Blvd&amp;daddr=37.261211,-122.131577+to:CA-35/Skyline+Blvd/Summit+Rd&amp;hl=en&amp;geocode=Fc4gPAIdDM60-A;;FRTHNgIdnpC6-A&amp;mra=dpe&amp;mrcr=0&amp;mrsp=1&amp;sz=12&amp;via=1&amp;sll=37.203261,-122.033386&amp;sspn=0.176105,0.336113&amp;ie=UTF8&amp;ll=37.32212,-122.189941&amp;spn=0.703307,1.344452&amp;z=1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1.pdf"/><Relationship Id="rId3" Type="http://schemas.openxmlformats.org/officeDocument/2006/relationships/image" Target="../media/image132.png"/><Relationship Id="rId4" Type="http://schemas.openxmlformats.org/officeDocument/2006/relationships/hyperlink" Target="http://maps.google.com/maps?f=d&amp;saddr=36.969095,-122.023602&amp;daddr=CA-9+to:Saratoga+Ave&amp;hl=en&amp;geocode=;FZQfOAIddim4-A;FWd1OQIdNNm6-A&amp;mra=dme&amp;mrcr=0&amp;mrsp=0&amp;sz=13&amp;via=1&amp;sll=36.995424,-122.039223&amp;sspn=0.088294,0.168056&amp;ie=UTF8&amp;ll=37.15375,-122.148743&amp;spn=0.70488,1.344452&amp;z=10" TargetMode="External"/><Relationship Id="rId5" Type="http://schemas.openxmlformats.org/officeDocument/2006/relationships/image" Target="../media/image1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4.pdf"/><Relationship Id="rId3" Type="http://schemas.openxmlformats.org/officeDocument/2006/relationships/image" Target="../media/image135.png"/><Relationship Id="rId4" Type="http://schemas.openxmlformats.org/officeDocument/2006/relationships/hyperlink" Target="http://www.mapmyride.com/ride/united-states/ca/berkeley/724371382940"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6.pdf"/><Relationship Id="rId3" Type="http://schemas.openxmlformats.org/officeDocument/2006/relationships/image" Target="../media/image137.png"/><Relationship Id="rId4" Type="http://schemas.openxmlformats.org/officeDocument/2006/relationships/hyperlink" Target="http://maps.google.com/maps?f=d&amp;saddr=Shattuck+Ave&amp;daddr=E+14th+St/International+Blvd+to:Bancroft+Ave+to:Hesperian+Blvd+to:W+Tasman+Dr+to:CA-9/Central+Ave+to:CA-9+to:36.975815,-121.885328+to:Munras+Ave&amp;hl=en&amp;geocode=FYaaQQIdJl22-A;FQ1oQAIdhA23-A;FbIuQAId8tC3-A;FSquPgIdEKi4-A;FZXYOgIdRx27-A;Fe5zNwIdoj64-A;FViyNAId4LO5-A;;FexJLgIdSvm7-A&amp;mra=dpe&amp;mrcr=0&amp;mrsp=7&amp;sz=14&amp;via=1,2,3,4,5,6,7&amp;dirflg=w&amp;sll=36.970467,-121.87829&amp;sspn=0.044162,0.084028&amp;ie=UTF8&amp;ll=37.352693,-122.420654&amp;spn=2.811975,5.377808&amp;z=8" TargetMode="External"/><Relationship Id="rId5" Type="http://schemas.openxmlformats.org/officeDocument/2006/relationships/image" Target="../media/image138.jpeg"/><Relationship Id="rId6" Type="http://schemas.openxmlformats.org/officeDocument/2006/relationships/image" Target="../media/image139.jpeg"/><Relationship Id="rId7" Type="http://schemas.openxmlformats.org/officeDocument/2006/relationships/image" Target="../media/image140.jpeg"/><Relationship Id="rId8" Type="http://schemas.openxmlformats.org/officeDocument/2006/relationships/image" Target="../media/image141.jpeg"/><Relationship Id="rId9" Type="http://schemas.openxmlformats.org/officeDocument/2006/relationships/image" Target="../media/image142.jpeg"/></Relationships>
</file>

<file path=ppt/slides/_rels/slide55.xml.rels><?xml version="1.0" encoding="UTF-8" standalone="yes"?>
<Relationships xmlns="http://schemas.openxmlformats.org/package/2006/relationships"><Relationship Id="rId11" Type="http://schemas.openxmlformats.org/officeDocument/2006/relationships/image" Target="../media/image150.jpeg"/><Relationship Id="rId12" Type="http://schemas.openxmlformats.org/officeDocument/2006/relationships/image" Target="../media/image151.jpeg"/><Relationship Id="rId1" Type="http://schemas.openxmlformats.org/officeDocument/2006/relationships/slideLayout" Target="../slideLayouts/slideLayout8.xml"/><Relationship Id="rId2" Type="http://schemas.openxmlformats.org/officeDocument/2006/relationships/hyperlink" Target="http://maps.google.com/maps?f=d&amp;saddr=Munras+Ave&amp;daddr=Skyline+Forest+Dr+to:CA-1+to:CA-227/Edna+Rd+to:35.017345,-120.564308+to:CA-1/N+H+St&amp;hl=en&amp;geocode=FWJXLgIdNwi8-A;FaNCLgIdyrS7-A;FbFgHQIdI8jJ-A;FXpWGQIdsorP-A;;FbaMEAIdBPXR-A&amp;mra=dpe&amp;mrcr=0&amp;mrsp=4&amp;sz=12&amp;via=1,2,3,4&amp;sll=35.019875,-120.60688&amp;sspn=0.18107,0.336113&amp;ie=UTF8&amp;ll=35.670685,-121.585693&amp;spn=2.873735,5.377808&amp;z=8" TargetMode="External"/><Relationship Id="rId3" Type="http://schemas.openxmlformats.org/officeDocument/2006/relationships/hyperlink" Target="http://maps.google.com/maps?f=d&amp;saddr=Munras+Ave&amp;daddr=Skyline+Forest+Dr+to:CA-1+to:E+Carmel+Valley+Rd/G16/Jamesburg-Arroyo+Seco+Rd+to:Central+Ave+to:36.205153,-121.138108&amp;hl=en&amp;geocode=FWJXLgIdNwi8-A;FaNCLgIdyrS7-A;FbLHKAIdgAm--A;FYiCKgIdRAbC-A;FX66KQIdktzF-A;&amp;mra=dme&amp;mrcr=1&amp;mrsp=5&amp;sz=16&amp;via=1,3,4&amp;sll=36.206919,-121.140597&amp;sspn=0.01115,0.021007&amp;ie=UTF8&amp;ll=36.384807,-121.615906&amp;spn=0.711985,1.344452&amp;z=10" TargetMode="External"/><Relationship Id="rId4" Type="http://schemas.openxmlformats.org/officeDocument/2006/relationships/image" Target="../media/image143.pdf"/><Relationship Id="rId5" Type="http://schemas.openxmlformats.org/officeDocument/2006/relationships/image" Target="../media/image144.png"/><Relationship Id="rId6" Type="http://schemas.openxmlformats.org/officeDocument/2006/relationships/image" Target="../media/image145.pdf"/><Relationship Id="rId7" Type="http://schemas.openxmlformats.org/officeDocument/2006/relationships/image" Target="../media/image146.png"/><Relationship Id="rId8" Type="http://schemas.openxmlformats.org/officeDocument/2006/relationships/image" Target="../media/image147.jpeg"/><Relationship Id="rId9" Type="http://schemas.openxmlformats.org/officeDocument/2006/relationships/image" Target="../media/image148.jpeg"/><Relationship Id="rId10" Type="http://schemas.openxmlformats.org/officeDocument/2006/relationships/image" Target="../media/image14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maps.google.com/maps?f=d&amp;saddr=Broadway+St/San+Antonio+Dr&amp;daddr=Broadway+St/G13+to:Mesa+Verde+Rd+to:Cattlemen+Rd+to:Lockwood+San+Lucas+Rd+to:Lockwood+San+Lucas+Rd+to:G19/Nacimiento+Lake+Dr+to:S+Vine+St+to:CA-46/Cayucos+Rd/Green+Valley+Rd+to:Las+Tablas+Rd+to:Old+County+Rd+to:El+Pomar+Dr+to:CA-41/Morro+Rd+to:Broad+St/CA-227+to:CA-1/Guadalupe+Rd+to:CA-1+to:Bell+St+to:Drum+Canyon+Rd+to:CA-246/Mission+Dr&amp;hl=en&amp;geocode=FeJxKAIdf5TH-A;FSKVKAIdysrH-A;FTZcKAIdNwvI-A;FekfKAIdd7jI-A;FQnyJgIdTkDJ-A;FekxJgId9-vI-A;FfTTIgIduQ_M-A;FThqHwIdtl_O-A;Fff3HgIdag7O-A;FVCEHgIdjObN-A;FQ97HgIdaS_O-A;FfdeHgIdHkLO-A;FTABHQIdXnzN-A;FWLNGQId8ifP-A;FWZoFgIdOlzQ-A;FdYMFAIdgN7R-A;FYgsEgIdcJDU-A;FdSbEQId6Z_U-A;FaLkDwIdTtTW-A&amp;mra=mr&amp;mrcr=0&amp;via=1,2,3,4,5,6,7,8,9,10,11,12,13,14,15,16,17&amp;sll=35.53963,-120.706272&amp;sspn=0.089956,0.168056&amp;ie=UTF8&amp;ll=35.518814,-120.646362&amp;spn=2.87919,5.377808&amp;z=8" TargetMode="External"/><Relationship Id="rId3" Type="http://schemas.openxmlformats.org/officeDocument/2006/relationships/image" Target="../media/image152.pdf"/><Relationship Id="rId4" Type="http://schemas.openxmlformats.org/officeDocument/2006/relationships/image" Target="../media/image153.png"/><Relationship Id="rId5" Type="http://schemas.openxmlformats.org/officeDocument/2006/relationships/image" Target="../media/image154.jpeg"/></Relationships>
</file>

<file path=ppt/slides/_rels/slide57.xml.rels><?xml version="1.0" encoding="UTF-8" standalone="yes"?>
<Relationships xmlns="http://schemas.openxmlformats.org/package/2006/relationships"><Relationship Id="rId19" Type="http://schemas.openxmlformats.org/officeDocument/2006/relationships/image" Target="../media/image171.jpeg"/><Relationship Id="rId10" Type="http://schemas.openxmlformats.org/officeDocument/2006/relationships/image" Target="../media/image162.jpeg"/><Relationship Id="rId11" Type="http://schemas.openxmlformats.org/officeDocument/2006/relationships/image" Target="../media/image163.jpeg"/><Relationship Id="rId12" Type="http://schemas.openxmlformats.org/officeDocument/2006/relationships/image" Target="../media/image164.jpeg"/><Relationship Id="rId13" Type="http://schemas.openxmlformats.org/officeDocument/2006/relationships/image" Target="../media/image165.jpeg"/><Relationship Id="rId14" Type="http://schemas.openxmlformats.org/officeDocument/2006/relationships/image" Target="../media/image166.jpeg"/><Relationship Id="rId15" Type="http://schemas.openxmlformats.org/officeDocument/2006/relationships/image" Target="../media/image167.jpeg"/><Relationship Id="rId16" Type="http://schemas.openxmlformats.org/officeDocument/2006/relationships/image" Target="../media/image168.jpeg"/><Relationship Id="rId17" Type="http://schemas.openxmlformats.org/officeDocument/2006/relationships/image" Target="../media/image169.jpeg"/><Relationship Id="rId1" Type="http://schemas.openxmlformats.org/officeDocument/2006/relationships/slideLayout" Target="../slideLayouts/slideLayout8.xml"/><Relationship Id="rId2" Type="http://schemas.openxmlformats.org/officeDocument/2006/relationships/hyperlink" Target="http://maps.google.com/maps?f=d&amp;saddr=CA-246/Mission+Dr&amp;daddr=CA-154/San+Marcos+Pass+Rd+to:N+La+Cumbre+Rd+to:State+St+to:State+St+to:E+Cabrillo+Blvd+to:Coast+Village+Rd+to:N+Jameson+Ln+to:Ortega+Hill+Rd+to:Lillie+Ave+to:Via+Real+to:Via+Real+to:Carpinteria+Ave+to:Carpinteria+Ave+to:CA-1+to:101/W+Main+St+to:34.280836,-119.284101+to:Harbor+Blvd+to:W+Wooley+Rd+to:Olds+Rd+to:E+Hueneme+Rd+to:CA-1+to:S+Centinela+Ave&amp;hl=en&amp;geocode=FaLkDwIdTtTW-A;FTr3DQIdRl3c-A;FYizDQId_r3c-A;FSqBDQIdSyDd-A;FagWDQId6K_d-A;FTQtDQIdcxPe-A;FZ85DQIdGF3e-A;FRw-DQIdtJfe-A;FexBDQId8_He-A;FXYxDQIday7f-A;FWAnDQIdTnXf-A;Fej_DAIdeuLf-A;FcXMDAIdjmXg-A;FSqqDAId_8Tg-A;FRapCwIdb0bi-A;FS0aCwIdPn3j-A;;FfG0CQIdGZDk-A;FbqyCQId-k_l-A;FVUUCQIdhu7l-A;FRoLCQIdhD_m-A;FTA6BwIdMuTr-A;FTNYBwIdgmDw-A&amp;mra=dpe&amp;mrcr=0&amp;mrsp=16&amp;sz=15&amp;via=1,2,3,4,5,6,7,8,9,10,11,12,13,14,15,16,17,18,19,20,21&amp;sll=34.274985,-119.290323&amp;sspn=0.022838,0.042014&amp;ie=UTF8&amp;ll=34.696461,-119.882812&amp;spn=2.908377,5.377808&amp;z=8" TargetMode="External"/><Relationship Id="rId3" Type="http://schemas.openxmlformats.org/officeDocument/2006/relationships/image" Target="../media/image155.pdf"/><Relationship Id="rId4" Type="http://schemas.openxmlformats.org/officeDocument/2006/relationships/image" Target="../media/image156.png"/><Relationship Id="rId5" Type="http://schemas.openxmlformats.org/officeDocument/2006/relationships/image" Target="../media/image157.jpeg"/><Relationship Id="rId6" Type="http://schemas.openxmlformats.org/officeDocument/2006/relationships/image" Target="../media/image158.pdf"/><Relationship Id="rId7" Type="http://schemas.openxmlformats.org/officeDocument/2006/relationships/image" Target="../media/image159.png"/><Relationship Id="rId8" Type="http://schemas.openxmlformats.org/officeDocument/2006/relationships/image" Target="../media/image160.pdf"/><Relationship Id="rId9" Type="http://schemas.openxmlformats.org/officeDocument/2006/relationships/image" Target="../media/image161.png"/><Relationship Id="rId18" Type="http://schemas.openxmlformats.org/officeDocument/2006/relationships/image" Target="../media/image17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df"/><Relationship Id="rId3" Type="http://schemas.openxmlformats.org/officeDocument/2006/relationships/image" Target="../media/image12.png"/><Relationship Id="rId4" Type="http://schemas.openxmlformats.org/officeDocument/2006/relationships/hyperlink" Target="http://maps.google.com/maps/ms?ie=UTF8&amp;hl=en&amp;msa=0&amp;msid=103470204946476129114.0004585f4e5568f6bef5a&amp;ll=37.869027,-122.268133&amp;spn=0.043635,0.084028&amp;z=1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df"/><Relationship Id="rId3" Type="http://schemas.openxmlformats.org/officeDocument/2006/relationships/image" Target="../media/image14.png"/><Relationship Id="rId4" Type="http://schemas.openxmlformats.org/officeDocument/2006/relationships/hyperlink" Target="http://maps.google.com/maps/ms?f=d&amp;saddr=5000+Seminary+Rd,+Alexandria,+VA+22311&amp;daddr=Arlington+Memorial+Bridge/Lincoln+Memorial+Circle+NW&amp;hl=en&amp;geocode=FRuMUAIdzExn-w;FchmUQId0Elo-w&amp;mra=ls&amp;dirflg=w&amp;ie=UTF8&amp;msa=0&amp;ll=37.878512,-122.320747&amp;spn=0.087259,0.168056&amp;z=13&amp;msid=103470204946476129114.000459ab7821beb15ace6" TargetMode="External"/><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3.pdf"/><Relationship Id="rId13" Type="http://schemas.openxmlformats.org/officeDocument/2006/relationships/image" Target="../media/image17.png"/><Relationship Id="rId14" Type="http://schemas.openxmlformats.org/officeDocument/2006/relationships/image" Target="../media/image4.tiff"/><Relationship Id="rId1" Type="http://schemas.openxmlformats.org/officeDocument/2006/relationships/slideLayout" Target="../slideLayouts/slideLayout8.xml"/><Relationship Id="rId2" Type="http://schemas.openxmlformats.org/officeDocument/2006/relationships/hyperlink" Target="http://maps.google.com/maps?f=d&amp;saddr=Hearst+Ave&amp;daddr=Shattuck+Ave+to:37.886573,-122.27221+to:Marin+Ave&amp;hl=en&amp;geocode=FWTuQQIdmHy2-A;FZP-QQIdG1K2-A;;FfVCQgId3m62-A&amp;mra=dpe&amp;mrcr=0&amp;mrsp=2&amp;sz=15&amp;via=1,2&amp;sll=37.885252,-122.264957&amp;sspn=0.033261,0.038624&amp;ie=UTF8&amp;z=15" TargetMode="External"/><Relationship Id="rId3" Type="http://schemas.openxmlformats.org/officeDocument/2006/relationships/hyperlink" Target="http://maps.google.com/maps?f=d&amp;saddr=Hearst+Ave&amp;daddr=37.877733,-122.261481+to:Spruce+St&amp;hl=en&amp;geocode=FWTuQQIdmHy2-A;;FTpYQgIdQky2-A&amp;mra=dpe&amp;mrcr=0&amp;mrsp=1&amp;sz=15&amp;via=1&amp;sll=37.882373,-122.266545&amp;sspn=0.033262,0.038624&amp;ie=UTF8&amp;ll=37.894803,-122.268176&amp;spn=0.016628,0.019312&amp;z=16" TargetMode="External"/><Relationship Id="rId4" Type="http://schemas.openxmlformats.org/officeDocument/2006/relationships/hyperlink" Target="http://maps.google.com/maps?f=d&amp;saddr=Hearst+Ave&amp;daddr=37.87758,-122.258821+to:Euclid+Ave&amp;hl=en&amp;geocode=FWTuQQIdmHy2-A;;FTpWQgIdRFm2-A&amp;mra=dpe&amp;mrcr=0&amp;mrsp=1&amp;sz=16&amp;via=1&amp;sll=37.880934,-122.257833&amp;sspn=0.016631,0.019312&amp;ie=UTF8&amp;ll=37.888876,-122.260623&amp;spn=0.033259,0.038624&amp;z=15" TargetMode="External"/><Relationship Id="rId5" Type="http://schemas.openxmlformats.org/officeDocument/2006/relationships/hyperlink" Target="http://maps.google.com/maps?f=d&amp;saddr=Hearst+Ave&amp;daddr=37.877089,-122.258735+to:Shasta+Rd&amp;hl=en&amp;geocode=FWTuQQIdmHy2-A;;FYonQgIdMJS2-A&amp;mra=dme&amp;mrcr=0&amp;mrsp=1&amp;sz=15&amp;via=1&amp;sll=37.888876,-122.260623&amp;sspn=0.033259,0.038624&amp;ie=UTF8&amp;ll=37.883322,-122.258005&amp;spn=0.033262,0.038624&amp;z=15" TargetMode="External"/><Relationship Id="rId6" Type="http://schemas.openxmlformats.org/officeDocument/2006/relationships/hyperlink" Target="http://maps.google.com/maps?f=d&amp;saddr=Hearst+Ave&amp;daddr=Grizzly+Peak+Blvd&amp;hl=en&amp;geocode=FWTuQQIdmHy2-A;FagMQgIdDK22-A&amp;mra=mr&amp;mrcr=0&amp;sll=37.883322,-122.258005&amp;sspn=0.033262,0.038624&amp;ie=UTF8&amp;ll=37.876446,-122.25204&amp;spn=0.033265,0.038624&amp;z=15" TargetMode="External"/><Relationship Id="rId7" Type="http://schemas.openxmlformats.org/officeDocument/2006/relationships/hyperlink" Target="http://maps.google.com/maps?f=d&amp;saddr=Hearst+Ave&amp;daddr=Sather+Rd+to:Unknown+road+to:Dwight+Way+to:Piedmont+Ave+to:37.858693,-122.250109+to:Claremont+Ave&amp;hl=en&amp;geocode=FWTuQQIdmHy2-A;FYLpQQIdB3a2-A;FUjYQQIdhIu2-A;FYLJQQIdZZO2-A;Fbi2QQIdkpi2-A;;FTTTQQIdkBq3-A&amp;mra=dme&amp;mrcr=0&amp;mrsp=5&amp;sz=16&amp;via=1,2,3,4,5&amp;sll=37.862996,-122.248778&amp;sspn=0.016635,0.019312&amp;ie=UTF8&amp;ll=37.869772,-122.240925&amp;spn=0.066536,0.077248&amp;z=14" TargetMode="External"/><Relationship Id="rId8" Type="http://schemas.openxmlformats.org/officeDocument/2006/relationships/hyperlink" Target="http://maps.google.com/maps?f=d&amp;saddr=Hearst+Ave&amp;daddr=37.853729,-122.23187+to:Grizzly+Peak+Blvd&amp;hl=en&amp;geocode=FWTuQQIdmHy2-A;;FQjDQQIdlgq3-A&amp;mra=dpe&amp;mrcr=0&amp;mrsp=1&amp;sz=16&amp;via=1&amp;sll=37.861031,-122.235775&amp;sspn=0.016636,0.019312&amp;ie=UTF8&amp;ll=37.866384,-122.240067&amp;spn=0.066539,0.077248&amp;z=14" TargetMode="External"/><Relationship Id="rId9" Type="http://schemas.openxmlformats.org/officeDocument/2006/relationships/hyperlink" Target="http://maps.google.com/maps?f=d&amp;saddr=Hearst+Ave&amp;daddr=Wickson+Rd+to:37.866926,-122.261224+to:Tunnel+Rd+to:Skyline+Blvd&amp;hl=en&amp;geocode=FWTuQQIdmHy2-A;FUXjQQIdYmm2-A;;FbaSQQIdFAC3-A;FTCCQQIdJF63-A&amp;mra=dme&amp;mrcr=0&amp;mrsp=2&amp;sz=15&amp;via=1,2,3&amp;sll=37.864487,-122.25234&amp;sspn=0.03327,0.038624&amp;ie=UTF8&amp;ll=37.855406,-122.232771&amp;spn=0.066549,0.077248&amp;z=14" TargetMode="External"/><Relationship Id="rId10" Type="http://schemas.openxmlformats.org/officeDocument/2006/relationships/image" Target="../media/image15.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p>
            <a:r>
              <a:rPr lang="en-US"/>
              <a:t>Bike Rides around the Bay</a:t>
            </a:r>
          </a:p>
        </p:txBody>
      </p:sp>
      <p:sp>
        <p:nvSpPr>
          <p:cNvPr id="2051" name="Rectangle 3"/>
          <p:cNvSpPr>
            <a:spLocks noGrp="1" noChangeArrowheads="1"/>
          </p:cNvSpPr>
          <p:nvPr>
            <p:ph type="subTitle" idx="1"/>
          </p:nvPr>
        </p:nvSpPr>
        <p:spPr/>
        <p:txBody>
          <a:bodyPr/>
          <a:lstStyle/>
          <a:p>
            <a:r>
              <a:rPr lang="en-US"/>
              <a:t>Blaine Nelson</a:t>
            </a:r>
          </a:p>
        </p:txBody>
      </p:sp>
      <p:pic>
        <p:nvPicPr>
          <p:cNvPr id="4" name="Picture 3"/>
          <p:cNvPicPr>
            <a:picLocks noChangeAspect="1"/>
          </p:cNvPicPr>
          <p:nvPr/>
        </p:nvPicPr>
        <p:blipFill>
          <a:blip r:embed="rId2"/>
          <a:stretch>
            <a:fillRect/>
          </a:stretch>
        </p:blipFill>
        <p:spPr>
          <a:xfrm>
            <a:off x="0" y="6019800"/>
            <a:ext cx="838200" cy="838200"/>
          </a:xfrm>
          <a:prstGeom prst="rect">
            <a:avLst/>
          </a:prstGeom>
        </p:spPr>
      </p:pic>
      <p:pic>
        <p:nvPicPr>
          <p:cNvPr id="12" name="Picture 11"/>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838200" y="6019800"/>
            <a:ext cx="852407" cy="838200"/>
          </a:xfrm>
          <a:prstGeom prst="rect">
            <a:avLst/>
          </a:prstGeom>
        </p:spPr>
      </p:pic>
      <p:pic>
        <p:nvPicPr>
          <p:cNvPr id="13" name="Picture 12"/>
          <p:cNvPicPr>
            <a:picLocks noChangeAspect="1"/>
          </p:cNvPicPr>
          <p:nvPr/>
        </p:nvPicPr>
        <p:blipFill>
          <a:blip r:embed="rId5"/>
          <a:stretch>
            <a:fillRect/>
          </a:stretch>
        </p:blipFill>
        <p:spPr>
          <a:xfrm>
            <a:off x="1676400" y="6019800"/>
            <a:ext cx="852407" cy="838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Ridge Running</a:t>
            </a:r>
            <a:endParaRPr lang="en-US" dirty="0"/>
          </a:p>
        </p:txBody>
      </p:sp>
      <p:sp>
        <p:nvSpPr>
          <p:cNvPr id="4" name="Text Placeholder 3"/>
          <p:cNvSpPr>
            <a:spLocks noGrp="1"/>
          </p:cNvSpPr>
          <p:nvPr>
            <p:ph type="body" sz="half" idx="2"/>
          </p:nvPr>
        </p:nvSpPr>
        <p:spPr/>
        <p:txBody>
          <a:bodyPr/>
          <a:lstStyle/>
          <a:p>
            <a:endParaRPr lang="en-US" dirty="0" smtClean="0"/>
          </a:p>
          <a:p>
            <a:r>
              <a:rPr lang="en-US" dirty="0" smtClean="0"/>
              <a:t>Riding across the Berkeley Hills using Grizzly Peak and Skyline</a:t>
            </a:r>
          </a:p>
          <a:p>
            <a:pPr>
              <a:buFont typeface="Arial"/>
              <a:buChar char="•"/>
            </a:pPr>
            <a:r>
              <a:rPr lang="en-US" dirty="0" smtClean="0"/>
              <a:t> relatively flat</a:t>
            </a:r>
          </a:p>
          <a:p>
            <a:pPr>
              <a:buFont typeface="Arial"/>
              <a:buChar char="•"/>
            </a:pPr>
            <a:r>
              <a:rPr lang="en-US" dirty="0" smtClean="0"/>
              <a:t> spectacular views</a:t>
            </a:r>
          </a:p>
          <a:p>
            <a:pPr>
              <a:buFont typeface="Arial"/>
              <a:buChar char="•"/>
            </a:pPr>
            <a:r>
              <a:rPr lang="en-US" dirty="0" smtClean="0"/>
              <a:t> not many cars on off-hours but beware of motorcycles</a:t>
            </a:r>
          </a:p>
          <a:p>
            <a:pPr>
              <a:buFont typeface="Arial"/>
              <a:buChar char="•"/>
            </a:pPr>
            <a:endParaRPr lang="en-US" dirty="0" smtClean="0"/>
          </a:p>
          <a:p>
            <a:r>
              <a:rPr lang="en-US" b="1" dirty="0" smtClean="0"/>
              <a:t>Statistics:</a:t>
            </a:r>
          </a:p>
          <a:p>
            <a:r>
              <a:rPr lang="en-US" dirty="0" smtClean="0"/>
              <a:t>	Distance:	13.5 miles</a:t>
            </a:r>
          </a:p>
          <a:p>
            <a:r>
              <a:rPr lang="en-US" dirty="0" smtClean="0"/>
              <a:t>	Ascent:	</a:t>
            </a:r>
          </a:p>
          <a:p>
            <a:r>
              <a:rPr lang="en-US" dirty="0" smtClean="0"/>
              <a:t>	Descent:	</a:t>
            </a:r>
          </a:p>
          <a:p>
            <a:r>
              <a:rPr lang="en-US" dirty="0" smtClean="0"/>
              <a:t>	Difficulty:	beginner</a:t>
            </a:r>
          </a:p>
          <a:p>
            <a:endParaRPr lang="en-US" dirty="0" smtClean="0"/>
          </a:p>
          <a:p>
            <a:r>
              <a:rPr lang="en-US" b="1" dirty="0" smtClean="0"/>
              <a:t>Notes:</a:t>
            </a:r>
          </a:p>
          <a:p>
            <a:r>
              <a:rPr lang="en-US" dirty="0" smtClean="0"/>
              <a:t>  A few sharp curves.  Beware of steep descents coming down the hill.  Great bay views in October/May.</a:t>
            </a:r>
          </a:p>
          <a:p>
            <a:endParaRPr lang="en-US" dirty="0" smtClean="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635644" y="0"/>
            <a:ext cx="5508356" cy="5715000"/>
          </a:xfrm>
          <a:prstGeom prst="rect">
            <a:avLst/>
          </a:prstGeom>
        </p:spPr>
      </p:pic>
      <p:sp>
        <p:nvSpPr>
          <p:cNvPr id="6" name="Rectangle 5"/>
          <p:cNvSpPr/>
          <p:nvPr/>
        </p:nvSpPr>
        <p:spPr>
          <a:xfrm>
            <a:off x="3657600" y="5715000"/>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Pablo – Gateway to North Bay?</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San Pablo Ave.</a:t>
            </a:r>
          </a:p>
          <a:p>
            <a:pPr marL="342900" indent="-342900">
              <a:buFont typeface="+mj-lt"/>
              <a:buAutoNum type="arabicPeriod"/>
            </a:pPr>
            <a:r>
              <a:rPr lang="en-US" dirty="0" smtClean="0"/>
              <a:t>Connects to the </a:t>
            </a:r>
            <a:r>
              <a:rPr lang="en-US" dirty="0" err="1" smtClean="0"/>
              <a:t>Carquinez</a:t>
            </a:r>
            <a:r>
              <a:rPr lang="en-US" dirty="0" smtClean="0"/>
              <a:t> bridge bikeway (to Vallejo)</a:t>
            </a:r>
          </a:p>
          <a:p>
            <a:endParaRPr lang="en-US" b="1" dirty="0" smtClean="0"/>
          </a:p>
          <a:p>
            <a:r>
              <a:rPr lang="en-US" b="1" dirty="0" smtClean="0"/>
              <a:t>Statistics:</a:t>
            </a:r>
          </a:p>
          <a:p>
            <a:r>
              <a:rPr lang="en-US" dirty="0" smtClean="0"/>
              <a:t>	Distance:	20 miles</a:t>
            </a:r>
          </a:p>
          <a:p>
            <a:r>
              <a:rPr lang="en-US" dirty="0" smtClean="0"/>
              <a:t>	Ascent:	</a:t>
            </a:r>
          </a:p>
          <a:p>
            <a:r>
              <a:rPr lang="en-US" dirty="0" smtClean="0"/>
              <a:t>	Descent:	</a:t>
            </a:r>
          </a:p>
          <a:p>
            <a:r>
              <a:rPr lang="en-US" dirty="0" smtClean="0"/>
              <a:t>	Difficulty:	Easy</a:t>
            </a:r>
          </a:p>
          <a:p>
            <a:endParaRPr lang="en-US" dirty="0" smtClean="0"/>
          </a:p>
          <a:p>
            <a:r>
              <a:rPr lang="en-US" b="1" dirty="0" smtClean="0"/>
              <a:t>Notes:</a:t>
            </a:r>
          </a:p>
          <a:p>
            <a:r>
              <a:rPr lang="en-US" dirty="0" smtClean="0"/>
              <a:t>  Taking San Pablo Ave. is the simplest way to connect to North Bay &amp; leads directly to the </a:t>
            </a:r>
            <a:r>
              <a:rPr lang="en-US" dirty="0" err="1" smtClean="0"/>
              <a:t>Carquinez</a:t>
            </a:r>
            <a:r>
              <a:rPr lang="en-US" dirty="0" smtClean="0"/>
              <a:t> bridge.  In Berkeley &amp; Richmond the ride is flat but plagued by stop lights.  In the Hercules Rodeo area, there are several medium sized hill climbs.  Road conditions and traffic are poor.</a:t>
            </a:r>
          </a:p>
          <a:p>
            <a:endParaRPr lang="en-US" dirty="0" smtClean="0"/>
          </a:p>
          <a:p>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657600" y="-152400"/>
            <a:ext cx="5422900" cy="6019800"/>
          </a:xfrm>
          <a:prstGeom prst="rect">
            <a:avLst/>
          </a:prstGeom>
        </p:spPr>
      </p:pic>
      <p:sp>
        <p:nvSpPr>
          <p:cNvPr id="6" name="Rectangle 5"/>
          <p:cNvSpPr/>
          <p:nvPr/>
        </p:nvSpPr>
        <p:spPr>
          <a:xfrm>
            <a:off x="3657600" y="5943600"/>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Route to N.B.</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Berkeley/Albany side roads</a:t>
            </a:r>
          </a:p>
          <a:p>
            <a:pPr marL="342900" indent="-342900">
              <a:buFont typeface="+mj-lt"/>
              <a:buAutoNum type="arabicPeriod"/>
            </a:pPr>
            <a:r>
              <a:rPr lang="en-US" dirty="0" smtClean="0"/>
              <a:t>San Pablo Dam Rd./Appian Way</a:t>
            </a:r>
          </a:p>
          <a:p>
            <a:pPr marL="342900" indent="-342900">
              <a:buFont typeface="+mj-lt"/>
              <a:buAutoNum type="arabicPeriod"/>
            </a:pPr>
            <a:r>
              <a:rPr lang="en-US" dirty="0" smtClean="0"/>
              <a:t>San Pablo Ave.</a:t>
            </a:r>
          </a:p>
          <a:p>
            <a:pPr marL="342900" indent="-342900">
              <a:buFont typeface="+mj-lt"/>
              <a:buAutoNum type="arabicPeriod"/>
            </a:pPr>
            <a:r>
              <a:rPr lang="en-US" dirty="0" smtClean="0"/>
              <a:t>Connects to the </a:t>
            </a:r>
            <a:r>
              <a:rPr lang="en-US" dirty="0" err="1" smtClean="0"/>
              <a:t>Carquinez</a:t>
            </a:r>
            <a:r>
              <a:rPr lang="en-US" dirty="0" smtClean="0"/>
              <a:t> bridge</a:t>
            </a:r>
          </a:p>
          <a:p>
            <a:endParaRPr lang="en-US" b="1" dirty="0" smtClean="0"/>
          </a:p>
          <a:p>
            <a:r>
              <a:rPr lang="en-US" b="1" dirty="0" smtClean="0"/>
              <a:t>Statistics:</a:t>
            </a:r>
          </a:p>
          <a:p>
            <a:r>
              <a:rPr lang="en-US" dirty="0" smtClean="0"/>
              <a:t>	Distance:	19.7 miles</a:t>
            </a:r>
          </a:p>
          <a:p>
            <a:r>
              <a:rPr lang="en-US" dirty="0" smtClean="0"/>
              <a:t>	Ascent:	</a:t>
            </a:r>
          </a:p>
          <a:p>
            <a:r>
              <a:rPr lang="en-US" dirty="0" smtClean="0"/>
              <a:t>	Descent:	</a:t>
            </a:r>
          </a:p>
          <a:p>
            <a:r>
              <a:rPr lang="en-US" dirty="0" smtClean="0"/>
              <a:t>	Difficulty:	Beginner</a:t>
            </a:r>
          </a:p>
          <a:p>
            <a:endParaRPr lang="en-US" dirty="0" smtClean="0"/>
          </a:p>
          <a:p>
            <a:r>
              <a:rPr lang="en-US" b="1" dirty="0" smtClean="0"/>
              <a:t>Notes:</a:t>
            </a:r>
          </a:p>
          <a:p>
            <a:r>
              <a:rPr lang="en-US" dirty="0" smtClean="0"/>
              <a:t>  The “Key” Route avoids the busy part of San Pablo Rd., but it’s complicated to remember all the roads.  As with San Pablo, the route is relatively flat with fewer cars &amp; better roads.  This is my preferred route North. </a:t>
            </a:r>
          </a:p>
          <a:p>
            <a:endParaRPr lang="en-US" dirty="0" smtClean="0"/>
          </a:p>
          <a:p>
            <a:endParaRPr lang="en-US" dirty="0" smtClean="0"/>
          </a:p>
          <a:p>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619500" y="0"/>
            <a:ext cx="5448300" cy="5829300"/>
          </a:xfrm>
          <a:prstGeom prst="rect">
            <a:avLst/>
          </a:prstGeom>
        </p:spPr>
      </p:pic>
      <p:sp>
        <p:nvSpPr>
          <p:cNvPr id="7" name="Rectangle 6"/>
          <p:cNvSpPr/>
          <p:nvPr/>
        </p:nvSpPr>
        <p:spPr>
          <a:xfrm>
            <a:off x="3657600" y="5791200"/>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Oakland/Hayward routes</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Shattuck/Telegraph into Oakland</a:t>
            </a:r>
          </a:p>
          <a:p>
            <a:pPr marL="342900" indent="-342900">
              <a:buFont typeface="+mj-lt"/>
              <a:buAutoNum type="arabicPeriod"/>
            </a:pPr>
            <a:r>
              <a:rPr lang="en-US" dirty="0" smtClean="0"/>
              <a:t>International/Bancroft</a:t>
            </a:r>
          </a:p>
          <a:p>
            <a:pPr marL="342900" indent="-342900">
              <a:buFont typeface="+mj-lt"/>
              <a:buAutoNum type="arabicPeriod"/>
            </a:pPr>
            <a:r>
              <a:rPr lang="en-US" dirty="0" smtClean="0"/>
              <a:t>Hesperian/Union City Blvd.</a:t>
            </a:r>
          </a:p>
          <a:p>
            <a:pPr marL="342900" indent="-342900">
              <a:buFont typeface="+mj-lt"/>
              <a:buAutoNum type="arabicPeriod"/>
            </a:pPr>
            <a:r>
              <a:rPr lang="en-US" dirty="0" err="1" smtClean="0"/>
              <a:t>Paseo</a:t>
            </a:r>
            <a:r>
              <a:rPr lang="en-US" dirty="0" smtClean="0"/>
              <a:t> Padre/Marshlands connects to the Dumbarton bridge</a:t>
            </a:r>
          </a:p>
          <a:p>
            <a:endParaRPr lang="en-US" b="1" dirty="0" smtClean="0"/>
          </a:p>
          <a:p>
            <a:r>
              <a:rPr lang="en-US" b="1" dirty="0" smtClean="0"/>
              <a:t>Statistics:</a:t>
            </a:r>
          </a:p>
          <a:p>
            <a:r>
              <a:rPr lang="en-US" dirty="0" smtClean="0"/>
              <a:t>	Distance:	31.2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I don’t know of a great way through Oakland, but this route is okay.  The traffic is bad and the roads are poor.  It does connect to South Bay via the Dumbarton bridge.  Southern winds are fierce in the late afternoon.</a:t>
            </a:r>
          </a:p>
          <a:p>
            <a:endParaRPr lang="en-US" dirty="0" smtClean="0"/>
          </a:p>
          <a:p>
            <a:endParaRPr lang="en-US" dirty="0" smtClean="0"/>
          </a:p>
          <a:p>
            <a:endParaRPr lang="en-US" dirty="0" smtClean="0"/>
          </a:p>
          <a:p>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695700" y="0"/>
            <a:ext cx="5295900" cy="5715000"/>
          </a:xfrm>
          <a:prstGeom prst="rect">
            <a:avLst/>
          </a:prstGeom>
        </p:spPr>
      </p:pic>
      <p:sp>
        <p:nvSpPr>
          <p:cNvPr id="6" name="Rectangle 5"/>
          <p:cNvSpPr/>
          <p:nvPr/>
        </p:nvSpPr>
        <p:spPr>
          <a:xfrm>
            <a:off x="3657600" y="5791200"/>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Wheel Repair Tips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Bicycle Wheels</a:t>
            </a:r>
            <a:endParaRPr lang="en-US" dirty="0"/>
          </a:p>
        </p:txBody>
      </p:sp>
      <p:sp>
        <p:nvSpPr>
          <p:cNvPr id="6" name="Text Placeholder 5"/>
          <p:cNvSpPr>
            <a:spLocks noGrp="1"/>
          </p:cNvSpPr>
          <p:nvPr>
            <p:ph type="body" idx="1"/>
          </p:nvPr>
        </p:nvSpPr>
        <p:spPr/>
        <p:txBody>
          <a:bodyPr/>
          <a:lstStyle/>
          <a:p>
            <a:r>
              <a:rPr lang="en-US" dirty="0" smtClean="0"/>
              <a:t>Cross Section of a wheel</a:t>
            </a:r>
            <a:endParaRPr lang="en-US" dirty="0"/>
          </a:p>
        </p:txBody>
      </p:sp>
      <p:sp>
        <p:nvSpPr>
          <p:cNvPr id="8" name="Text Placeholder 7"/>
          <p:cNvSpPr>
            <a:spLocks noGrp="1"/>
          </p:cNvSpPr>
          <p:nvPr>
            <p:ph type="body" sz="quarter" idx="3"/>
          </p:nvPr>
        </p:nvSpPr>
        <p:spPr/>
        <p:txBody>
          <a:bodyPr/>
          <a:lstStyle/>
          <a:p>
            <a:r>
              <a:rPr lang="en-US" dirty="0" smtClean="0"/>
              <a:t>Tires &amp; Tube Seating</a:t>
            </a:r>
            <a:endParaRPr lang="en-US" dirty="0"/>
          </a:p>
        </p:txBody>
      </p:sp>
      <p:pic>
        <p:nvPicPr>
          <p:cNvPr id="10" name="Picture 9"/>
          <p:cNvPicPr>
            <a:picLocks noChangeAspect="1"/>
          </p:cNvPicPr>
          <p:nvPr/>
        </p:nvPicPr>
        <p:blipFill>
          <a:blip r:embed="rId2"/>
          <a:stretch>
            <a:fillRect/>
          </a:stretch>
        </p:blipFill>
        <p:spPr>
          <a:xfrm>
            <a:off x="457200" y="2286000"/>
            <a:ext cx="4038600" cy="4038600"/>
          </a:xfrm>
          <a:prstGeom prst="rect">
            <a:avLst/>
          </a:prstGeom>
        </p:spPr>
      </p:pic>
      <p:pic>
        <p:nvPicPr>
          <p:cNvPr id="11" name="Picture 10"/>
          <p:cNvPicPr>
            <a:picLocks noChangeAspect="1"/>
          </p:cNvPicPr>
          <p:nvPr/>
        </p:nvPicPr>
        <p:blipFill>
          <a:blip r:embed="rId3"/>
          <a:stretch>
            <a:fillRect/>
          </a:stretch>
        </p:blipFill>
        <p:spPr>
          <a:xfrm>
            <a:off x="4648200" y="4487418"/>
            <a:ext cx="4038600" cy="1575054"/>
          </a:xfrm>
          <a:prstGeom prst="rect">
            <a:avLst/>
          </a:prstGeom>
        </p:spPr>
      </p:pic>
      <p:pic>
        <p:nvPicPr>
          <p:cNvPr id="12" name="Picture 11"/>
          <p:cNvPicPr>
            <a:picLocks noChangeAspect="1"/>
          </p:cNvPicPr>
          <p:nvPr/>
        </p:nvPicPr>
        <p:blipFill>
          <a:blip r:embed="rId4"/>
          <a:stretch>
            <a:fillRect/>
          </a:stretch>
        </p:blipFill>
        <p:spPr>
          <a:xfrm>
            <a:off x="4572001" y="2438400"/>
            <a:ext cx="4038599" cy="2140457"/>
          </a:xfrm>
          <a:prstGeom prst="rect">
            <a:avLst/>
          </a:prstGeom>
        </p:spPr>
      </p:pic>
      <p:sp>
        <p:nvSpPr>
          <p:cNvPr id="13" name="Rectangle 12"/>
          <p:cNvSpPr/>
          <p:nvPr/>
        </p:nvSpPr>
        <p:spPr>
          <a:xfrm>
            <a:off x="457200" y="6324600"/>
            <a:ext cx="7848600" cy="369332"/>
          </a:xfrm>
          <a:prstGeom prst="rect">
            <a:avLst/>
          </a:prstGeom>
        </p:spPr>
        <p:txBody>
          <a:bodyPr wrap="square">
            <a:spAutoFit/>
          </a:bodyPr>
          <a:lstStyle/>
          <a:p>
            <a:r>
              <a:rPr lang="en-US" sz="1800" dirty="0" smtClean="0"/>
              <a:t>Illustrations from </a:t>
            </a:r>
            <a:r>
              <a:rPr lang="en-US" sz="1800" dirty="0" err="1" smtClean="0">
                <a:hlinkClick r:id="rId5"/>
              </a:rPr>
              <a:t>http://www.technical-illustrations.co.uk/bike-project.html</a:t>
            </a:r>
            <a:endParaRPr lang="en-US"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0"/>
            <a:ext cx="7772400" cy="1143000"/>
          </a:xfrm>
        </p:spPr>
        <p:txBody>
          <a:bodyPr/>
          <a:lstStyle/>
          <a:p>
            <a:r>
              <a:rPr lang="en-US" dirty="0" smtClean="0"/>
              <a:t>East </a:t>
            </a:r>
            <a:r>
              <a:rPr lang="en-US" dirty="0"/>
              <a:t>Bay</a:t>
            </a:r>
          </a:p>
        </p:txBody>
      </p:sp>
      <p:sp>
        <p:nvSpPr>
          <p:cNvPr id="6147"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Crossing the Berkeley Hills</a:t>
            </a:r>
            <a:endParaRPr lang="en-US" dirty="0"/>
          </a:p>
        </p:txBody>
      </p:sp>
      <p:sp>
        <p:nvSpPr>
          <p:cNvPr id="6" name="Text Placeholder 5"/>
          <p:cNvSpPr>
            <a:spLocks noGrp="1"/>
          </p:cNvSpPr>
          <p:nvPr>
            <p:ph type="body" sz="half" idx="2"/>
          </p:nvPr>
        </p:nvSpPr>
        <p:spPr/>
        <p:txBody>
          <a:bodyPr/>
          <a:lstStyle/>
          <a:p>
            <a:r>
              <a:rPr lang="en-US" b="1" dirty="0" smtClean="0"/>
              <a:t>Routes into East Bay </a:t>
            </a:r>
          </a:p>
          <a:p>
            <a:pPr marL="342900" indent="-342900">
              <a:buFont typeface="+mj-lt"/>
              <a:buAutoNum type="arabicPeriod"/>
            </a:pPr>
            <a:r>
              <a:rPr lang="en-US" dirty="0" smtClean="0">
                <a:solidFill>
                  <a:srgbClr val="F95351"/>
                </a:solidFill>
              </a:rPr>
              <a:t>Wildcat Canyon – 6.0 miles (</a:t>
            </a:r>
            <a:r>
              <a:rPr lang="en-US" dirty="0" smtClean="0">
                <a:solidFill>
                  <a:srgbClr val="F95351"/>
                </a:solidFill>
                <a:hlinkClick r:id="rId2"/>
              </a:rPr>
              <a:t>map</a:t>
            </a:r>
            <a:r>
              <a:rPr lang="en-US" dirty="0" smtClean="0">
                <a:solidFill>
                  <a:srgbClr val="F95351"/>
                </a:solidFill>
              </a:rPr>
              <a:t>)</a:t>
            </a:r>
          </a:p>
          <a:p>
            <a:pPr marL="342900" indent="-342900">
              <a:buFont typeface="+mj-lt"/>
              <a:buAutoNum type="arabicPeriod"/>
            </a:pPr>
            <a:r>
              <a:rPr lang="en-US" dirty="0" smtClean="0">
                <a:solidFill>
                  <a:srgbClr val="D06ECF"/>
                </a:solidFill>
              </a:rPr>
              <a:t>Shasta – 4.4 miles (</a:t>
            </a:r>
            <a:r>
              <a:rPr lang="en-US" dirty="0" smtClean="0">
                <a:solidFill>
                  <a:srgbClr val="D06ECF"/>
                </a:solidFill>
                <a:hlinkClick r:id="rId3"/>
              </a:rPr>
              <a:t>map</a:t>
            </a:r>
            <a:r>
              <a:rPr lang="en-US" dirty="0" smtClean="0">
                <a:solidFill>
                  <a:srgbClr val="D06ECF"/>
                </a:solidFill>
              </a:rPr>
              <a:t>)</a:t>
            </a:r>
          </a:p>
          <a:p>
            <a:pPr marL="342900" indent="-342900">
              <a:buFont typeface="+mj-lt"/>
              <a:buAutoNum type="arabicPeriod"/>
            </a:pPr>
            <a:r>
              <a:rPr lang="en-US" dirty="0" smtClean="0">
                <a:solidFill>
                  <a:srgbClr val="3ACCB9"/>
                </a:solidFill>
              </a:rPr>
              <a:t>South Park Dr. – 5.1 miles (</a:t>
            </a:r>
            <a:r>
              <a:rPr lang="en-US" dirty="0" smtClean="0">
                <a:solidFill>
                  <a:srgbClr val="3ACCB9"/>
                </a:solidFill>
                <a:hlinkClick r:id="rId4"/>
              </a:rPr>
              <a:t>map</a:t>
            </a:r>
            <a:r>
              <a:rPr lang="en-US" dirty="0" smtClean="0">
                <a:solidFill>
                  <a:srgbClr val="3ACCB9"/>
                </a:solidFill>
              </a:rPr>
              <a:t>)</a:t>
            </a:r>
          </a:p>
          <a:p>
            <a:pPr marL="342900" indent="-342900">
              <a:buFont typeface="+mj-lt"/>
              <a:buAutoNum type="arabicPeriod"/>
            </a:pPr>
            <a:r>
              <a:rPr lang="en-US" dirty="0" smtClean="0">
                <a:solidFill>
                  <a:srgbClr val="434240"/>
                </a:solidFill>
              </a:rPr>
              <a:t>El </a:t>
            </a:r>
            <a:r>
              <a:rPr lang="en-US" dirty="0" err="1" smtClean="0">
                <a:solidFill>
                  <a:srgbClr val="434240"/>
                </a:solidFill>
              </a:rPr>
              <a:t>Toyonal</a:t>
            </a:r>
            <a:r>
              <a:rPr lang="en-US" dirty="0" smtClean="0">
                <a:solidFill>
                  <a:srgbClr val="434240"/>
                </a:solidFill>
              </a:rPr>
              <a:t> – 4.2 miles (</a:t>
            </a:r>
            <a:r>
              <a:rPr lang="en-US" dirty="0" smtClean="0">
                <a:solidFill>
                  <a:srgbClr val="434240"/>
                </a:solidFill>
                <a:hlinkClick r:id="rId5"/>
              </a:rPr>
              <a:t>map</a:t>
            </a:r>
            <a:r>
              <a:rPr lang="en-US" dirty="0" smtClean="0">
                <a:solidFill>
                  <a:srgbClr val="434240"/>
                </a:solidFill>
              </a:rPr>
              <a:t>) </a:t>
            </a:r>
          </a:p>
          <a:p>
            <a:pPr marL="342900" indent="-342900">
              <a:buFont typeface="+mj-lt"/>
              <a:buAutoNum type="arabicPeriod"/>
            </a:pPr>
            <a:r>
              <a:rPr lang="en-US" dirty="0" smtClean="0">
                <a:solidFill>
                  <a:srgbClr val="3FA33E"/>
                </a:solidFill>
              </a:rPr>
              <a:t>Pinehurst Rd. – 5.7 miles (</a:t>
            </a:r>
            <a:r>
              <a:rPr lang="en-US" dirty="0" smtClean="0">
                <a:solidFill>
                  <a:srgbClr val="3FA33E"/>
                </a:solidFill>
                <a:hlinkClick r:id="rId6"/>
              </a:rPr>
              <a:t>map</a:t>
            </a:r>
            <a:r>
              <a:rPr lang="en-US" dirty="0" smtClean="0">
                <a:solidFill>
                  <a:srgbClr val="3FA33E"/>
                </a:solidFill>
              </a:rPr>
              <a:t>)</a:t>
            </a:r>
          </a:p>
          <a:p>
            <a:pPr marL="342900" indent="-342900">
              <a:buFont typeface="+mj-lt"/>
              <a:buAutoNum type="arabicPeriod"/>
            </a:pPr>
            <a:r>
              <a:rPr lang="en-US" dirty="0" smtClean="0">
                <a:solidFill>
                  <a:srgbClr val="5B6635"/>
                </a:solidFill>
              </a:rPr>
              <a:t>Redwood Rd. – 6.9 miles (</a:t>
            </a:r>
            <a:r>
              <a:rPr lang="en-US" dirty="0" smtClean="0">
                <a:solidFill>
                  <a:srgbClr val="5B6635"/>
                </a:solidFill>
                <a:hlinkClick r:id="rId7"/>
              </a:rPr>
              <a:t>map</a:t>
            </a:r>
            <a:r>
              <a:rPr lang="en-US" dirty="0" smtClean="0">
                <a:solidFill>
                  <a:srgbClr val="5B6635"/>
                </a:solidFill>
              </a:rPr>
              <a:t>)</a:t>
            </a:r>
          </a:p>
          <a:p>
            <a:pPr marL="342900" indent="-342900"/>
            <a:endParaRPr lang="en-US" dirty="0" smtClean="0">
              <a:solidFill>
                <a:srgbClr val="5B6635"/>
              </a:solidFill>
            </a:endParaRPr>
          </a:p>
          <a:p>
            <a:pPr marL="342900" indent="-342900"/>
            <a:r>
              <a:rPr lang="en-US" b="1" dirty="0" smtClean="0"/>
              <a:t>Description</a:t>
            </a:r>
          </a:p>
          <a:p>
            <a:r>
              <a:rPr lang="en-US" dirty="0" smtClean="0"/>
              <a:t>  There are several descents that cross Berkeley hills from the backbone provided by Grizzly Peak &amp; Skyline.  These routes tend to be more steep and dangerous the closer they are to toward Orinda.  While all these rides are winding roads with a few sharp turns, El </a:t>
            </a:r>
            <a:r>
              <a:rPr lang="en-US" dirty="0" err="1" smtClean="0"/>
              <a:t>Toyonal</a:t>
            </a:r>
            <a:r>
              <a:rPr lang="en-US" dirty="0" smtClean="0"/>
              <a:t> stands out as the most treacherous and you can easily melt your brakes.  </a:t>
            </a:r>
          </a:p>
        </p:txBody>
      </p:sp>
      <p:pic>
        <p:nvPicPr>
          <p:cNvPr id="5" name="Picture 4"/>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3505200" y="0"/>
            <a:ext cx="5562600" cy="5114003"/>
          </a:xfrm>
          <a:prstGeom prst="rect">
            <a:avLst/>
          </a:prstGeom>
        </p:spPr>
      </p:pic>
      <p:pic>
        <p:nvPicPr>
          <p:cNvPr id="7" name="Picture 6"/>
          <p:cNvPicPr>
            <a:picLocks noChangeAspect="1"/>
          </p:cNvPicPr>
          <p:nvPr/>
        </p:nvPicPr>
        <p:blipFill>
          <a:blip r:embed="rId10"/>
          <a:stretch>
            <a:fillRect/>
          </a:stretch>
        </p:blipFill>
        <p:spPr>
          <a:xfrm>
            <a:off x="5715000" y="1143000"/>
            <a:ext cx="232475" cy="228600"/>
          </a:xfrm>
          <a:prstGeom prst="rect">
            <a:avLst/>
          </a:prstGeom>
        </p:spPr>
      </p:pic>
      <p:pic>
        <p:nvPicPr>
          <p:cNvPr id="8" name="Picture 7"/>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6705600" y="2971800"/>
            <a:ext cx="232475" cy="228600"/>
          </a:xfrm>
          <a:prstGeom prst="rect">
            <a:avLst/>
          </a:prstGeom>
        </p:spPr>
      </p:pic>
      <p:pic>
        <p:nvPicPr>
          <p:cNvPr id="9" name="Picture 8"/>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5257800" y="914400"/>
            <a:ext cx="232475" cy="22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style.rotation</p:attrName>
                                        </p:attrNameLst>
                                      </p:cBhvr>
                                      <p:tavLst>
                                        <p:tav tm="0">
                                          <p:val>
                                            <p:fltVal val="720"/>
                                          </p:val>
                                        </p:tav>
                                        <p:tav tm="100000">
                                          <p:val>
                                            <p:fltVal val="0"/>
                                          </p:val>
                                        </p:tav>
                                      </p:tavLst>
                                    </p:anim>
                                    <p:anim calcmode="lin" valueType="num">
                                      <p:cBhvr>
                                        <p:cTn id="9" dur="500" fill="hold"/>
                                        <p:tgtEl>
                                          <p:spTgt spid="9"/>
                                        </p:tgtEl>
                                        <p:attrNameLst>
                                          <p:attrName>ppt_h</p:attrName>
                                        </p:attrNameLst>
                                      </p:cBhvr>
                                      <p:tavLst>
                                        <p:tav tm="0">
                                          <p:val>
                                            <p:fltVal val="0"/>
                                          </p:val>
                                        </p:tav>
                                        <p:tav tm="100000">
                                          <p:val>
                                            <p:strVal val="#ppt_h"/>
                                          </p:val>
                                        </p:tav>
                                      </p:tavLst>
                                    </p:anim>
                                    <p:anim calcmode="lin" valueType="num">
                                      <p:cBhvr>
                                        <p:cTn id="10" dur="500" fill="hold"/>
                                        <p:tgtEl>
                                          <p:spTgt spid="9"/>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style.rotation</p:attrName>
                                        </p:attrNameLst>
                                      </p:cBhvr>
                                      <p:tavLst>
                                        <p:tav tm="0">
                                          <p:val>
                                            <p:fltVal val="720"/>
                                          </p:val>
                                        </p:tav>
                                        <p:tav tm="100000">
                                          <p:val>
                                            <p:fltVal val="0"/>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 calcmode="lin" valueType="num">
                                      <p:cBhvr>
                                        <p:cTn id="18"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style.rotation</p:attrName>
                                        </p:attrNameLst>
                                      </p:cBhvr>
                                      <p:tavLst>
                                        <p:tav tm="0">
                                          <p:val>
                                            <p:fltVal val="720"/>
                                          </p:val>
                                        </p:tav>
                                        <p:tav tm="100000">
                                          <p:val>
                                            <p:fltVal val="0"/>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Pinehurst-Redwood</a:t>
            </a:r>
            <a:endParaRPr lang="en-US" dirty="0"/>
          </a:p>
        </p:txBody>
      </p:sp>
      <p:sp>
        <p:nvSpPr>
          <p:cNvPr id="6" name="Text Placeholder 5"/>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Descend from Skyline on Pinehurst (alternatively take Skyline directly to Redwood).</a:t>
            </a:r>
          </a:p>
          <a:p>
            <a:pPr marL="342900" indent="-342900">
              <a:buFont typeface="+mj-lt"/>
              <a:buAutoNum type="arabicPeriod"/>
            </a:pPr>
            <a:r>
              <a:rPr lang="en-US" dirty="0" smtClean="0"/>
              <a:t>Connect onto Redwood Rd.</a:t>
            </a:r>
          </a:p>
          <a:p>
            <a:pPr marL="342900" indent="-342900">
              <a:buFont typeface="+mj-lt"/>
              <a:buAutoNum type="arabicPeriod"/>
            </a:pPr>
            <a:r>
              <a:rPr lang="en-US" dirty="0" smtClean="0"/>
              <a:t>Take Redwood into Castro Valley (BART Connection)</a:t>
            </a:r>
          </a:p>
          <a:p>
            <a:endParaRPr lang="en-US" dirty="0" smtClean="0"/>
          </a:p>
          <a:p>
            <a:r>
              <a:rPr lang="en-US" b="1" dirty="0" smtClean="0"/>
              <a:t>Statistics:</a:t>
            </a:r>
          </a:p>
          <a:p>
            <a:r>
              <a:rPr lang="en-US" dirty="0" smtClean="0"/>
              <a:t>	Distance:	17.2 miles</a:t>
            </a:r>
          </a:p>
          <a:p>
            <a:r>
              <a:rPr lang="en-US" dirty="0" smtClean="0"/>
              <a:t>	Ascent:	</a:t>
            </a:r>
          </a:p>
          <a:p>
            <a:r>
              <a:rPr lang="en-US" dirty="0" smtClean="0"/>
              <a:t>	Descent:	</a:t>
            </a:r>
          </a:p>
          <a:p>
            <a:r>
              <a:rPr lang="en-US" dirty="0" smtClean="0"/>
              <a:t>	Difficulty:</a:t>
            </a:r>
          </a:p>
          <a:p>
            <a:endParaRPr lang="en-US" dirty="0" smtClean="0"/>
          </a:p>
          <a:p>
            <a:r>
              <a:rPr lang="en-US" b="1" dirty="0" smtClean="0"/>
              <a:t>Notes:</a:t>
            </a:r>
          </a:p>
          <a:p>
            <a:r>
              <a:rPr lang="en-US" dirty="0" smtClean="0"/>
              <a:t>  Redwood Rd. is one of the most serene areas in East Bay.  There are 3 climbs on this ride.  The middle climb is long and tedious. </a:t>
            </a:r>
          </a:p>
          <a:p>
            <a:endParaRPr lang="en-US" dirty="0"/>
          </a:p>
        </p:txBody>
      </p:sp>
      <p:pic>
        <p:nvPicPr>
          <p:cNvPr id="7" name="Picture 6"/>
          <p:cNvPicPr>
            <a:picLocks noChangeAspect="1"/>
          </p:cNvPicPr>
          <p:nvPr/>
        </p:nvPicPr>
        <mc:AlternateContent>
          <mc:Choice xmlns:ma="http://schemas.microsoft.com/office/mac/drawingml/2008/main" Requires="ma">
            <p:blipFill>
              <a:blip r:embed="rId2"/>
              <a:srcRect l="7425" r="14897" b="1524"/>
              <a:stretch>
                <a:fillRect/>
              </a:stretch>
            </p:blipFill>
          </mc:Choice>
          <mc:Fallback>
            <p:blipFill>
              <a:blip r:embed="rId3"/>
              <a:srcRect l="7425" r="14897" b="1524"/>
              <a:stretch>
                <a:fillRect/>
              </a:stretch>
            </p:blipFill>
          </mc:Fallback>
        </mc:AlternateContent>
        <p:spPr>
          <a:xfrm>
            <a:off x="3581400" y="0"/>
            <a:ext cx="5562600" cy="5334000"/>
          </a:xfrm>
          <a:prstGeom prst="rect">
            <a:avLst/>
          </a:prstGeom>
        </p:spPr>
      </p:pic>
      <p:sp>
        <p:nvSpPr>
          <p:cNvPr id="8" name="Rectangle 7"/>
          <p:cNvSpPr/>
          <p:nvPr/>
        </p:nvSpPr>
        <p:spPr>
          <a:xfrm>
            <a:off x="3581400" y="5486400"/>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Pablo Dam Loop</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Euclid Climb (or other)</a:t>
            </a:r>
          </a:p>
          <a:p>
            <a:pPr marL="342900" indent="-342900">
              <a:buFont typeface="+mj-lt"/>
              <a:buAutoNum type="arabicPeriod"/>
            </a:pPr>
            <a:r>
              <a:rPr lang="en-US" dirty="0" smtClean="0"/>
              <a:t>Wildcat Canyon Rd.</a:t>
            </a:r>
          </a:p>
          <a:p>
            <a:pPr marL="342900" indent="-342900">
              <a:buFont typeface="+mj-lt"/>
              <a:buAutoNum type="arabicPeriod"/>
            </a:pPr>
            <a:r>
              <a:rPr lang="en-US" dirty="0" smtClean="0"/>
              <a:t>San Pablo Dam Rd.</a:t>
            </a:r>
          </a:p>
          <a:p>
            <a:pPr marL="342900" indent="-342900">
              <a:buFont typeface="+mj-lt"/>
              <a:buAutoNum type="arabicPeriod"/>
            </a:pPr>
            <a:r>
              <a:rPr lang="en-US" dirty="0" smtClean="0"/>
              <a:t>Key Route</a:t>
            </a:r>
          </a:p>
          <a:p>
            <a:endParaRPr lang="en-US" dirty="0" smtClean="0"/>
          </a:p>
          <a:p>
            <a:r>
              <a:rPr lang="en-US" b="1" dirty="0" smtClean="0"/>
              <a:t>Statistics:</a:t>
            </a:r>
          </a:p>
          <a:p>
            <a:r>
              <a:rPr lang="en-US" dirty="0" smtClean="0"/>
              <a:t>	Distance:	26.7 miles</a:t>
            </a:r>
          </a:p>
          <a:p>
            <a:r>
              <a:rPr lang="en-US" dirty="0" smtClean="0"/>
              <a:t>	Ascent:	</a:t>
            </a:r>
          </a:p>
          <a:p>
            <a:r>
              <a:rPr lang="en-US" dirty="0" smtClean="0"/>
              <a:t>	Descent:	</a:t>
            </a:r>
          </a:p>
          <a:p>
            <a:r>
              <a:rPr lang="en-US" dirty="0" smtClean="0"/>
              <a:t>	Difficulty:</a:t>
            </a:r>
          </a:p>
          <a:p>
            <a:endParaRPr lang="en-US" dirty="0" smtClean="0"/>
          </a:p>
          <a:p>
            <a:r>
              <a:rPr lang="en-US" b="1" dirty="0" smtClean="0"/>
              <a:t>Notes:</a:t>
            </a:r>
          </a:p>
          <a:p>
            <a:r>
              <a:rPr lang="en-US" dirty="0" smtClean="0"/>
              <a:t>BART options in Orinda, Richmond, &amp; El Cerrito.  The wind is against you in the afternoon, North &amp; South bound.</a:t>
            </a:r>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733064" y="0"/>
            <a:ext cx="5410936" cy="4648200"/>
          </a:xfrm>
          <a:prstGeom prst="rect">
            <a:avLst/>
          </a:prstGeom>
        </p:spPr>
      </p:pic>
      <p:sp>
        <p:nvSpPr>
          <p:cNvPr id="6" name="Rectangle 5"/>
          <p:cNvSpPr/>
          <p:nvPr/>
        </p:nvSpPr>
        <p:spPr>
          <a:xfrm>
            <a:off x="3810000" y="4724400"/>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dirty="0" smtClean="0"/>
              <a:t>Outline</a:t>
            </a:r>
            <a:endParaRPr lang="en-US" dirty="0"/>
          </a:p>
        </p:txBody>
      </p:sp>
      <p:sp>
        <p:nvSpPr>
          <p:cNvPr id="3075" name="Rectangle 3"/>
          <p:cNvSpPr>
            <a:spLocks noGrp="1" noChangeArrowheads="1"/>
          </p:cNvSpPr>
          <p:nvPr>
            <p:ph idx="1"/>
          </p:nvPr>
        </p:nvSpPr>
        <p:spPr/>
        <p:txBody>
          <a:bodyPr/>
          <a:lstStyle/>
          <a:p>
            <a:r>
              <a:rPr lang="en-US" dirty="0" smtClean="0"/>
              <a:t>Intro to Cycling</a:t>
            </a:r>
          </a:p>
          <a:p>
            <a:r>
              <a:rPr lang="en-US" dirty="0" smtClean="0"/>
              <a:t>Biking Routes</a:t>
            </a:r>
          </a:p>
          <a:p>
            <a:pPr lvl="1"/>
            <a:r>
              <a:rPr lang="en-US" dirty="0" smtClean="0"/>
              <a:t>Berkeley</a:t>
            </a:r>
          </a:p>
          <a:p>
            <a:pPr lvl="1"/>
            <a:r>
              <a:rPr lang="en-US" dirty="0" smtClean="0"/>
              <a:t>East Bay</a:t>
            </a:r>
          </a:p>
          <a:p>
            <a:pPr lvl="1"/>
            <a:r>
              <a:rPr lang="en-US" dirty="0" smtClean="0"/>
              <a:t>San Francisco</a:t>
            </a:r>
          </a:p>
          <a:p>
            <a:pPr lvl="1"/>
            <a:r>
              <a:rPr lang="en-US" dirty="0" smtClean="0"/>
              <a:t>Marin County</a:t>
            </a:r>
          </a:p>
          <a:p>
            <a:pPr lvl="1"/>
            <a:r>
              <a:rPr lang="en-US" dirty="0" smtClean="0"/>
              <a:t>North Bay</a:t>
            </a:r>
          </a:p>
          <a:p>
            <a:pPr lvl="1"/>
            <a:r>
              <a:rPr lang="en-US" dirty="0" smtClean="0"/>
              <a:t>South Bay</a:t>
            </a:r>
          </a:p>
          <a:p>
            <a:r>
              <a:rPr lang="en-US" dirty="0" smtClean="0"/>
              <a:t>Intro to Touring in California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Bears Loop</a:t>
            </a:r>
            <a:endParaRPr lang="en-US" dirty="0"/>
          </a:p>
        </p:txBody>
      </p:sp>
      <p:sp>
        <p:nvSpPr>
          <p:cNvPr id="6" name="Text Placeholder 5"/>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San Pablo Dam Rd.</a:t>
            </a:r>
          </a:p>
          <a:p>
            <a:pPr marL="342900" indent="-342900">
              <a:buFont typeface="+mj-lt"/>
              <a:buAutoNum type="arabicPeriod"/>
            </a:pPr>
            <a:r>
              <a:rPr lang="en-US" dirty="0" smtClean="0"/>
              <a:t>Baby Bear</a:t>
            </a:r>
          </a:p>
          <a:p>
            <a:pPr marL="342900" indent="-342900">
              <a:buFont typeface="+mj-lt"/>
              <a:buAutoNum type="arabicPeriod"/>
            </a:pPr>
            <a:r>
              <a:rPr lang="en-US" dirty="0" smtClean="0"/>
              <a:t>Mama Bear</a:t>
            </a:r>
          </a:p>
          <a:p>
            <a:pPr marL="342900" indent="-342900">
              <a:buFont typeface="+mj-lt"/>
              <a:buAutoNum type="arabicPeriod"/>
            </a:pPr>
            <a:r>
              <a:rPr lang="en-US" dirty="0" smtClean="0"/>
              <a:t>Papa Bear</a:t>
            </a:r>
          </a:p>
          <a:p>
            <a:pPr marL="342900" indent="-342900">
              <a:buFont typeface="+mj-lt"/>
              <a:buAutoNum type="arabicPeriod"/>
            </a:pPr>
            <a:endParaRPr lang="en-US" dirty="0" smtClean="0"/>
          </a:p>
          <a:p>
            <a:r>
              <a:rPr lang="en-US" b="1" dirty="0" smtClean="0"/>
              <a:t>Statistics:</a:t>
            </a:r>
          </a:p>
          <a:p>
            <a:r>
              <a:rPr lang="en-US" dirty="0" smtClean="0"/>
              <a:t>	Distance:	18.8 miles</a:t>
            </a:r>
          </a:p>
          <a:p>
            <a:r>
              <a:rPr lang="en-US" dirty="0" smtClean="0"/>
              <a:t>	Ascent:	</a:t>
            </a:r>
          </a:p>
          <a:p>
            <a:r>
              <a:rPr lang="en-US" dirty="0" smtClean="0"/>
              <a:t>	Descent:	</a:t>
            </a:r>
          </a:p>
          <a:p>
            <a:r>
              <a:rPr lang="en-US" dirty="0" smtClean="0"/>
              <a:t>	Rating:	</a:t>
            </a:r>
          </a:p>
          <a:p>
            <a:endParaRPr lang="en-US" dirty="0" smtClean="0"/>
          </a:p>
          <a:p>
            <a:r>
              <a:rPr lang="en-US" b="1" dirty="0" smtClean="0"/>
              <a:t>Notes:</a:t>
            </a:r>
          </a:p>
          <a:p>
            <a:r>
              <a:rPr lang="en-US" dirty="0" smtClean="0"/>
              <a:t>  As the name suggests, this loop has 3 distinct hill climbs.  The 1</a:t>
            </a:r>
            <a:r>
              <a:rPr lang="en-US" baseline="30000" dirty="0" smtClean="0"/>
              <a:t>st</a:t>
            </a:r>
            <a:r>
              <a:rPr lang="en-US" dirty="0" smtClean="0"/>
              <a:t> is a baby, the 2</a:t>
            </a:r>
            <a:r>
              <a:rPr lang="en-US" baseline="30000" dirty="0" smtClean="0"/>
              <a:t>nd</a:t>
            </a:r>
            <a:r>
              <a:rPr lang="en-US" dirty="0" smtClean="0"/>
              <a:t> is a long grueling climb.  The 3</a:t>
            </a:r>
            <a:r>
              <a:rPr lang="en-US" baseline="30000" dirty="0" smtClean="0"/>
              <a:t>rd</a:t>
            </a:r>
            <a:r>
              <a:rPr lang="en-US" dirty="0" smtClean="0"/>
              <a:t> is a shorter hard climb but has a superb descent on the other side.</a:t>
            </a:r>
          </a:p>
          <a:p>
            <a:endParaRPr lang="en-US" dirty="0"/>
          </a:p>
        </p:txBody>
      </p:sp>
      <p:sp>
        <p:nvSpPr>
          <p:cNvPr id="7" name="Rectangle 6"/>
          <p:cNvSpPr/>
          <p:nvPr/>
        </p:nvSpPr>
        <p:spPr>
          <a:xfrm>
            <a:off x="5410200" y="3810000"/>
            <a:ext cx="1828800" cy="461665"/>
          </a:xfrm>
          <a:prstGeom prst="rect">
            <a:avLst/>
          </a:prstGeom>
        </p:spPr>
        <p:txBody>
          <a:bodyPr wrap="square">
            <a:spAutoFit/>
          </a:bodyPr>
          <a:lstStyle/>
          <a:p>
            <a:r>
              <a:rPr lang="en-US" dirty="0" smtClean="0">
                <a:hlinkClick r:id="rId2"/>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3"/>
              <a:srcRect t="3606"/>
              <a:stretch>
                <a:fillRect/>
              </a:stretch>
            </p:blipFill>
          </mc:Choice>
          <mc:Fallback>
            <p:blipFill>
              <a:blip r:embed="rId4"/>
              <a:srcRect t="3606"/>
              <a:stretch>
                <a:fillRect/>
              </a:stretch>
            </p:blipFill>
          </mc:Fallback>
        </mc:AlternateContent>
        <p:spPr>
          <a:xfrm>
            <a:off x="3352800" y="304800"/>
            <a:ext cx="5467111" cy="353662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Walnut Creek, Pittsburg?</a:t>
            </a:r>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Danville Blvd.</a:t>
            </a:r>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mc:AlternateContent>
          <mc:Choice xmlns:ma="http://schemas.microsoft.com/office/mac/drawingml/2008/main" Requires="ma">
            <p:blipFill>
              <a:blip r:embed="rId3"/>
              <a:srcRect l="21360" t="4004" r="15853" b="13909"/>
              <a:stretch>
                <a:fillRect/>
              </a:stretch>
            </p:blipFill>
          </mc:Choice>
          <mc:Fallback>
            <p:blipFill>
              <a:blip r:embed="rId4"/>
              <a:srcRect l="21360" t="4004" r="15853" b="13909"/>
              <a:stretch>
                <a:fillRect/>
              </a:stretch>
            </p:blipFill>
          </mc:Fallback>
        </mc:AlternateContent>
        <p:spPr>
          <a:xfrm>
            <a:off x="3856463" y="381000"/>
            <a:ext cx="4906537" cy="3352800"/>
          </a:xfrm>
          <a:prstGeom prst="rect">
            <a:avLst/>
          </a:prstGeom>
        </p:spPr>
      </p:pic>
      <p:sp>
        <p:nvSpPr>
          <p:cNvPr id="2" name="Title 1"/>
          <p:cNvSpPr>
            <a:spLocks noGrp="1"/>
          </p:cNvSpPr>
          <p:nvPr>
            <p:ph type="title"/>
          </p:nvPr>
        </p:nvSpPr>
        <p:spPr/>
        <p:txBody>
          <a:bodyPr/>
          <a:lstStyle/>
          <a:p>
            <a:r>
              <a:rPr lang="en-US" dirty="0" smtClean="0"/>
              <a:t>Mount Diablo</a:t>
            </a:r>
            <a:endParaRPr lang="en-US" dirty="0"/>
          </a:p>
        </p:txBody>
      </p:sp>
      <p:sp>
        <p:nvSpPr>
          <p:cNvPr id="8" name="Text Placeholder 7"/>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Moraga to Walnut Creek</a:t>
            </a:r>
          </a:p>
          <a:p>
            <a:pPr marL="342900" indent="-342900">
              <a:buFont typeface="+mj-lt"/>
              <a:buAutoNum type="arabicPeriod"/>
            </a:pPr>
            <a:r>
              <a:rPr lang="en-US" dirty="0" smtClean="0"/>
              <a:t>Walnut Creek to Mt. Diablo Park</a:t>
            </a:r>
          </a:p>
          <a:p>
            <a:pPr marL="342900" indent="-342900">
              <a:buFont typeface="+mj-lt"/>
              <a:buAutoNum type="arabicPeriod"/>
            </a:pPr>
            <a:r>
              <a:rPr lang="en-US" dirty="0" smtClean="0"/>
              <a:t>Lower Diablo to Ranger Station</a:t>
            </a:r>
          </a:p>
          <a:p>
            <a:pPr marL="342900" indent="-342900">
              <a:buFont typeface="+mj-lt"/>
              <a:buAutoNum type="arabicPeriod"/>
            </a:pPr>
            <a:r>
              <a:rPr lang="en-US" dirty="0" smtClean="0"/>
              <a:t>Ranger Station to Summit</a:t>
            </a:r>
          </a:p>
          <a:p>
            <a:endParaRPr lang="en-US" dirty="0" smtClean="0"/>
          </a:p>
          <a:p>
            <a:r>
              <a:rPr lang="en-US" b="1" dirty="0" smtClean="0"/>
              <a:t>North Entrance:</a:t>
            </a:r>
          </a:p>
          <a:p>
            <a:r>
              <a:rPr lang="en-US" dirty="0" smtClean="0"/>
              <a:t>	Distance:	21.6 miles</a:t>
            </a:r>
          </a:p>
          <a:p>
            <a:r>
              <a:rPr lang="en-US" dirty="0" smtClean="0"/>
              <a:t>	Ascent:	</a:t>
            </a:r>
          </a:p>
          <a:p>
            <a:r>
              <a:rPr lang="en-US" dirty="0" smtClean="0"/>
              <a:t>	Descent:	</a:t>
            </a:r>
          </a:p>
          <a:p>
            <a:r>
              <a:rPr lang="en-US" dirty="0" smtClean="0"/>
              <a:t>	Difficulty:	</a:t>
            </a:r>
          </a:p>
          <a:p>
            <a:endParaRPr lang="en-US" dirty="0" smtClean="0"/>
          </a:p>
          <a:p>
            <a:r>
              <a:rPr lang="en-US" dirty="0" smtClean="0"/>
              <a:t>South Entrance:</a:t>
            </a:r>
          </a:p>
          <a:p>
            <a:r>
              <a:rPr lang="en-US" dirty="0" smtClean="0"/>
              <a:t>	Distance:	</a:t>
            </a:r>
          </a:p>
          <a:p>
            <a:r>
              <a:rPr lang="en-US" dirty="0" smtClean="0"/>
              <a:t>	Ascent:	</a:t>
            </a:r>
          </a:p>
          <a:p>
            <a:r>
              <a:rPr lang="en-US" dirty="0" smtClean="0"/>
              <a:t>	Descent:	</a:t>
            </a:r>
          </a:p>
          <a:p>
            <a:r>
              <a:rPr lang="en-US" dirty="0" smtClean="0"/>
              <a:t>	Difficulty:	</a:t>
            </a:r>
          </a:p>
        </p:txBody>
      </p:sp>
      <p:sp>
        <p:nvSpPr>
          <p:cNvPr id="9" name="Rectangle 8"/>
          <p:cNvSpPr/>
          <p:nvPr/>
        </p:nvSpPr>
        <p:spPr>
          <a:xfrm>
            <a:off x="5410200" y="3810000"/>
            <a:ext cx="1828800" cy="461665"/>
          </a:xfrm>
          <a:prstGeom prst="rect">
            <a:avLst/>
          </a:prstGeom>
        </p:spPr>
        <p:txBody>
          <a:bodyPr wrap="square">
            <a:spAutoFit/>
          </a:bodyPr>
          <a:lstStyle/>
          <a:p>
            <a:r>
              <a:rPr lang="en-US" dirty="0" smtClean="0">
                <a:hlinkClick r:id="rId5"/>
              </a:rPr>
              <a:t>Link to Map</a:t>
            </a:r>
            <a:endParaRPr lang="en-US" dirty="0"/>
          </a:p>
        </p:txBody>
      </p:sp>
      <p:pic>
        <p:nvPicPr>
          <p:cNvPr id="7" name="Picture 6"/>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8305800" y="2133600"/>
            <a:ext cx="232475" cy="22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style.rotation</p:attrName>
                                        </p:attrNameLst>
                                      </p:cBhvr>
                                      <p:tavLst>
                                        <p:tav tm="0">
                                          <p:val>
                                            <p:fltVal val="720"/>
                                          </p:val>
                                        </p:tav>
                                        <p:tav tm="100000">
                                          <p:val>
                                            <p:fltVal val="0"/>
                                          </p:val>
                                        </p:tav>
                                      </p:tavLst>
                                    </p:anim>
                                    <p:anim calcmode="lin" valueType="num">
                                      <p:cBhvr>
                                        <p:cTn id="9" dur="500" fill="hold"/>
                                        <p:tgtEl>
                                          <p:spTgt spid="7"/>
                                        </p:tgtEl>
                                        <p:attrNameLst>
                                          <p:attrName>ppt_h</p:attrName>
                                        </p:attrNameLst>
                                      </p:cBhvr>
                                      <p:tavLst>
                                        <p:tav tm="0">
                                          <p:val>
                                            <p:fltVal val="0"/>
                                          </p:val>
                                        </p:tav>
                                        <p:tav tm="100000">
                                          <p:val>
                                            <p:strVal val="#ppt_h"/>
                                          </p:val>
                                        </p:tav>
                                      </p:tavLst>
                                    </p:anim>
                                    <p:anim calcmode="lin" valueType="num">
                                      <p:cBhvr>
                                        <p:cTn id="10" dur="5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Morgan Territories</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Walnut Creek &amp; Clayton</a:t>
            </a:r>
          </a:p>
          <a:p>
            <a:pPr marL="342900" indent="-342900">
              <a:buFont typeface="+mj-lt"/>
              <a:buAutoNum type="arabicPeriod"/>
            </a:pPr>
            <a:r>
              <a:rPr lang="en-US" dirty="0" smtClean="0"/>
              <a:t>Morgan Territories Rd.</a:t>
            </a:r>
          </a:p>
          <a:p>
            <a:pPr marL="342900" indent="-342900">
              <a:buFont typeface="+mj-lt"/>
              <a:buAutoNum type="arabicPeriod"/>
            </a:pPr>
            <a:r>
              <a:rPr lang="en-US" dirty="0" smtClean="0"/>
              <a:t>Camino </a:t>
            </a:r>
            <a:r>
              <a:rPr lang="en-US" dirty="0" err="1" smtClean="0"/>
              <a:t>Tassajara</a:t>
            </a:r>
            <a:endParaRPr lang="en-US" dirty="0" smtClean="0"/>
          </a:p>
          <a:p>
            <a:pPr marL="342900" indent="-342900">
              <a:buFont typeface="+mj-lt"/>
              <a:buAutoNum type="arabicPeriod"/>
            </a:pPr>
            <a:r>
              <a:rPr lang="en-US" dirty="0" smtClean="0"/>
              <a:t>Danville Blvd.</a:t>
            </a:r>
          </a:p>
          <a:p>
            <a:pPr marL="342900" indent="-342900">
              <a:buFont typeface="+mj-lt"/>
              <a:buAutoNum type="arabicPeriod"/>
            </a:pPr>
            <a:endParaRPr lang="en-US" dirty="0" smtClean="0"/>
          </a:p>
          <a:p>
            <a:r>
              <a:rPr lang="en-US" b="1" dirty="0" smtClean="0"/>
              <a:t>Statistics:</a:t>
            </a:r>
          </a:p>
          <a:p>
            <a:r>
              <a:rPr lang="en-US" dirty="0" smtClean="0"/>
              <a:t>	Distance:	49.9 miles</a:t>
            </a:r>
          </a:p>
          <a:p>
            <a:r>
              <a:rPr lang="en-US" dirty="0" smtClean="0"/>
              <a:t>	Ascent:	</a:t>
            </a:r>
          </a:p>
          <a:p>
            <a:r>
              <a:rPr lang="en-US" dirty="0" smtClean="0"/>
              <a:t>	Descent:	</a:t>
            </a:r>
          </a:p>
          <a:p>
            <a:r>
              <a:rPr lang="en-US" dirty="0" smtClean="0"/>
              <a:t>	Difficulty:	Hard</a:t>
            </a:r>
          </a:p>
          <a:p>
            <a:endParaRPr lang="en-US" dirty="0" smtClean="0"/>
          </a:p>
          <a:p>
            <a:r>
              <a:rPr lang="en-US" b="1" dirty="0" smtClean="0"/>
              <a:t>Notes:</a:t>
            </a:r>
          </a:p>
          <a:p>
            <a:r>
              <a:rPr lang="en-US" dirty="0" smtClean="0"/>
              <a:t>  Morgan Territories is a remote loop that has 1 primary climb for 8+ miles &amp; a spectacular descent on the other side.  The loop should be traversed clockwise!  Water at the top of the climb &amp; BART in Dublin or Walnut </a:t>
            </a:r>
            <a:r>
              <a:rPr lang="en-US" dirty="0" err="1" smtClean="0"/>
              <a:t>Crk</a:t>
            </a:r>
            <a:r>
              <a:rPr lang="en-US" dirty="0" smtClean="0"/>
              <a:t>.   </a:t>
            </a:r>
          </a:p>
          <a:p>
            <a:endParaRPr lang="en-US" dirty="0"/>
          </a:p>
        </p:txBody>
      </p:sp>
      <p:pic>
        <p:nvPicPr>
          <p:cNvPr id="5" name="Picture 4"/>
          <p:cNvPicPr>
            <a:picLocks noChangeAspect="1"/>
          </p:cNvPicPr>
          <p:nvPr/>
        </p:nvPicPr>
        <mc:AlternateContent>
          <mc:Choice xmlns:ma="http://schemas.microsoft.com/office/mac/drawingml/2008/main" Requires="ma">
            <p:blipFill>
              <a:blip r:embed="rId2"/>
              <a:srcRect r="10557"/>
              <a:stretch>
                <a:fillRect/>
              </a:stretch>
            </p:blipFill>
          </mc:Choice>
          <mc:Fallback>
            <p:blipFill>
              <a:blip r:embed="rId3"/>
              <a:srcRect r="10557"/>
              <a:stretch>
                <a:fillRect/>
              </a:stretch>
            </p:blipFill>
          </mc:Fallback>
        </mc:AlternateContent>
        <p:spPr>
          <a:xfrm>
            <a:off x="3581400" y="0"/>
            <a:ext cx="5562600" cy="5498880"/>
          </a:xfrm>
          <a:prstGeom prst="rect">
            <a:avLst/>
          </a:prstGeom>
        </p:spPr>
      </p:pic>
      <p:sp>
        <p:nvSpPr>
          <p:cNvPr id="6" name="Rectangle 5"/>
          <p:cNvSpPr/>
          <p:nvPr/>
        </p:nvSpPr>
        <p:spPr>
          <a:xfrm>
            <a:off x="3733800" y="5562600"/>
            <a:ext cx="1828800" cy="461665"/>
          </a:xfrm>
          <a:prstGeom prst="rect">
            <a:avLst/>
          </a:prstGeom>
        </p:spPr>
        <p:txBody>
          <a:bodyPr wrap="square">
            <a:spAutoFit/>
          </a:bodyPr>
          <a:lstStyle/>
          <a:p>
            <a:r>
              <a:rPr lang="en-US" dirty="0" smtClean="0">
                <a:hlinkClick r:id="rId4"/>
              </a:rPr>
              <a:t>Link to Map</a:t>
            </a:r>
            <a:endParaRPr lang="en-US" dirty="0"/>
          </a:p>
        </p:txBody>
      </p:sp>
      <p:pic>
        <p:nvPicPr>
          <p:cNvPr id="7" name="Picture 6"/>
          <p:cNvPicPr>
            <a:picLocks noChangeAspect="1"/>
          </p:cNvPicPr>
          <p:nvPr/>
        </p:nvPicPr>
        <p:blipFill>
          <a:blip r:embed="rId5"/>
          <a:stretch>
            <a:fillRect/>
          </a:stretch>
        </p:blipFill>
        <p:spPr>
          <a:xfrm>
            <a:off x="7772400" y="2286000"/>
            <a:ext cx="232475" cy="228600"/>
          </a:xfrm>
          <a:prstGeom prst="rect">
            <a:avLst/>
          </a:prstGeom>
        </p:spPr>
      </p:pic>
      <p:pic>
        <p:nvPicPr>
          <p:cNvPr id="8" name="Picture 7"/>
          <p:cNvPicPr>
            <a:picLocks noChangeAspect="1"/>
          </p:cNvPicPr>
          <p:nvPr/>
        </p:nvPicPr>
        <p:blipFill>
          <a:blip r:embed="rId5"/>
          <a:stretch>
            <a:fillRect/>
          </a:stretch>
        </p:blipFill>
        <p:spPr>
          <a:xfrm>
            <a:off x="8458200" y="3124200"/>
            <a:ext cx="232475" cy="228600"/>
          </a:xfrm>
          <a:prstGeom prst="rect">
            <a:avLst/>
          </a:prstGeom>
        </p:spPr>
      </p:pic>
      <p:pic>
        <p:nvPicPr>
          <p:cNvPr id="10" name="Picture 9"/>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685800" y="1130300"/>
            <a:ext cx="7886700" cy="4279900"/>
          </a:xfrm>
          <a:prstGeom prst="rect">
            <a:avLst/>
          </a:prstGeom>
        </p:spPr>
      </p:pic>
      <p:pic>
        <p:nvPicPr>
          <p:cNvPr id="9" name="Picture 8"/>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85800" y="1066800"/>
            <a:ext cx="7912100" cy="430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style.rotation</p:attrName>
                                        </p:attrNameLst>
                                      </p:cBhvr>
                                      <p:tavLst>
                                        <p:tav tm="0">
                                          <p:val>
                                            <p:fltVal val="720"/>
                                          </p:val>
                                        </p:tav>
                                        <p:tav tm="100000">
                                          <p:val>
                                            <p:fltVal val="0"/>
                                          </p:val>
                                        </p:tav>
                                      </p:tavLst>
                                    </p:anim>
                                    <p:anim calcmode="lin" valueType="num">
                                      <p:cBhvr>
                                        <p:cTn id="9" dur="500" fill="hold"/>
                                        <p:tgtEl>
                                          <p:spTgt spid="7"/>
                                        </p:tgtEl>
                                        <p:attrNameLst>
                                          <p:attrName>ppt_h</p:attrName>
                                        </p:attrNameLst>
                                      </p:cBhvr>
                                      <p:tavLst>
                                        <p:tav tm="0">
                                          <p:val>
                                            <p:fltVal val="0"/>
                                          </p:val>
                                        </p:tav>
                                        <p:tav tm="100000">
                                          <p:val>
                                            <p:strVal val="#ppt_h"/>
                                          </p:val>
                                        </p:tav>
                                      </p:tavLst>
                                    </p:anim>
                                    <p:anim calcmode="lin" valueType="num">
                                      <p:cBhvr>
                                        <p:cTn id="10" dur="500" fill="hold"/>
                                        <p:tgtEl>
                                          <p:spTgt spid="7"/>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style.rotation</p:attrName>
                                        </p:attrNameLst>
                                      </p:cBhvr>
                                      <p:tavLst>
                                        <p:tav tm="0">
                                          <p:val>
                                            <p:fltVal val="720"/>
                                          </p:val>
                                        </p:tav>
                                        <p:tav tm="100000">
                                          <p:val>
                                            <p:fltVal val="0"/>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Palomares</a:t>
            </a:r>
            <a:r>
              <a:rPr lang="en-US" dirty="0" smtClean="0"/>
              <a:t> Rd.</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Dublin-Pleasanton BART to Dublin</a:t>
            </a:r>
          </a:p>
          <a:p>
            <a:pPr marL="342900" indent="-342900">
              <a:buFont typeface="+mj-lt"/>
              <a:buAutoNum type="arabicPeriod"/>
            </a:pPr>
            <a:r>
              <a:rPr lang="en-US" dirty="0" smtClean="0"/>
              <a:t>Foothill &amp; Niles Canyon Rd. (exit to Fremont BART)</a:t>
            </a:r>
          </a:p>
          <a:p>
            <a:pPr marL="342900" indent="-342900">
              <a:buFont typeface="+mj-lt"/>
              <a:buAutoNum type="arabicPeriod"/>
            </a:pPr>
            <a:r>
              <a:rPr lang="en-US" dirty="0" err="1" smtClean="0"/>
              <a:t>Palomares</a:t>
            </a:r>
            <a:r>
              <a:rPr lang="en-US" dirty="0" smtClean="0"/>
              <a:t> Rd. to Castro Valley (connects to BART or Redwood)</a:t>
            </a:r>
          </a:p>
          <a:p>
            <a:pPr marL="342900" indent="-342900">
              <a:buFont typeface="+mj-lt"/>
              <a:buAutoNum type="arabicPeriod"/>
            </a:pPr>
            <a:endParaRPr lang="en-US" dirty="0" smtClean="0"/>
          </a:p>
          <a:p>
            <a:r>
              <a:rPr lang="en-US" b="1" dirty="0" smtClean="0"/>
              <a:t>Statistics:</a:t>
            </a:r>
          </a:p>
          <a:p>
            <a:r>
              <a:rPr lang="en-US" dirty="0" smtClean="0"/>
              <a:t>	Distance:	28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a:t>
            </a:r>
            <a:r>
              <a:rPr lang="en-US" dirty="0" err="1" smtClean="0"/>
              <a:t>Palomares</a:t>
            </a:r>
            <a:r>
              <a:rPr lang="en-US" dirty="0" smtClean="0"/>
              <a:t> is a remote road with low traffic and an astounding descent toward Castro Valley.  This ride has multiple bail points and can be connected to Morgan Territories or Redwood-Skyline. </a:t>
            </a:r>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05200" y="-19050"/>
            <a:ext cx="5560956" cy="4972050"/>
          </a:xfrm>
          <a:prstGeom prst="rect">
            <a:avLst/>
          </a:prstGeom>
        </p:spPr>
      </p:pic>
      <p:sp>
        <p:nvSpPr>
          <p:cNvPr id="6" name="Rectangle 5"/>
          <p:cNvSpPr/>
          <p:nvPr/>
        </p:nvSpPr>
        <p:spPr>
          <a:xfrm>
            <a:off x="3505200" y="4953000"/>
            <a:ext cx="1828800" cy="461665"/>
          </a:xfrm>
          <a:prstGeom prst="rect">
            <a:avLst/>
          </a:prstGeom>
        </p:spPr>
        <p:txBody>
          <a:bodyPr wrap="square">
            <a:spAutoFit/>
          </a:bodyPr>
          <a:lstStyle/>
          <a:p>
            <a:pPr algn="r"/>
            <a:r>
              <a:rPr lang="en-US" dirty="0" smtClean="0">
                <a:hlinkClick r:id="rId4"/>
              </a:rPr>
              <a:t>Link to Map</a:t>
            </a:r>
            <a:endParaRPr lang="en-US" dirty="0"/>
          </a:p>
        </p:txBody>
      </p:sp>
      <p:pic>
        <p:nvPicPr>
          <p:cNvPr id="7" name="Picture 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629400" y="2362200"/>
            <a:ext cx="232475" cy="228600"/>
          </a:xfrm>
          <a:prstGeom prst="rect">
            <a:avLst/>
          </a:prstGeom>
        </p:spPr>
      </p:pic>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162800" y="3200400"/>
            <a:ext cx="232475" cy="228600"/>
          </a:xfrm>
          <a:prstGeom prst="rect">
            <a:avLst/>
          </a:prstGeom>
        </p:spPr>
      </p:pic>
      <p:pic>
        <p:nvPicPr>
          <p:cNvPr id="9" name="Picture 8"/>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28650" y="1327150"/>
            <a:ext cx="7886700" cy="4203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style.rotation</p:attrName>
                                        </p:attrNameLst>
                                      </p:cBhvr>
                                      <p:tavLst>
                                        <p:tav tm="0">
                                          <p:val>
                                            <p:fltVal val="720"/>
                                          </p:val>
                                        </p:tav>
                                        <p:tav tm="100000">
                                          <p:val>
                                            <p:fltVal val="0"/>
                                          </p:val>
                                        </p:tav>
                                      </p:tavLst>
                                    </p:anim>
                                    <p:anim calcmode="lin" valueType="num">
                                      <p:cBhvr>
                                        <p:cTn id="9" dur="500" fill="hold"/>
                                        <p:tgtEl>
                                          <p:spTgt spid="7"/>
                                        </p:tgtEl>
                                        <p:attrNameLst>
                                          <p:attrName>ppt_h</p:attrName>
                                        </p:attrNameLst>
                                      </p:cBhvr>
                                      <p:tavLst>
                                        <p:tav tm="0">
                                          <p:val>
                                            <p:fltVal val="0"/>
                                          </p:val>
                                        </p:tav>
                                        <p:tav tm="100000">
                                          <p:val>
                                            <p:strVal val="#ppt_h"/>
                                          </p:val>
                                        </p:tav>
                                      </p:tavLst>
                                    </p:anim>
                                    <p:anim calcmode="lin" valueType="num">
                                      <p:cBhvr>
                                        <p:cTn id="10" dur="500" fill="hold"/>
                                        <p:tgtEl>
                                          <p:spTgt spid="7"/>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style.rotation</p:attrName>
                                        </p:attrNameLst>
                                      </p:cBhvr>
                                      <p:tavLst>
                                        <p:tav tm="0">
                                          <p:val>
                                            <p:fltVal val="720"/>
                                          </p:val>
                                        </p:tav>
                                        <p:tav tm="100000">
                                          <p:val>
                                            <p:fltVal val="0"/>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Morgan Terr. - </a:t>
            </a:r>
            <a:r>
              <a:rPr lang="en-US" dirty="0" err="1" smtClean="0"/>
              <a:t>Palomares</a:t>
            </a:r>
            <a:r>
              <a:rPr lang="en-US" dirty="0" smtClean="0"/>
              <a:t> Century</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Old Tunnel + Pinehurst + Olympic</a:t>
            </a:r>
          </a:p>
          <a:p>
            <a:pPr marL="342900" indent="-342900">
              <a:buFont typeface="+mj-lt"/>
              <a:buAutoNum type="arabicPeriod"/>
            </a:pPr>
            <a:r>
              <a:rPr lang="en-US" dirty="0" smtClean="0"/>
              <a:t>Morgan Territories</a:t>
            </a:r>
          </a:p>
          <a:p>
            <a:pPr marL="342900" indent="-342900">
              <a:buFont typeface="+mj-lt"/>
              <a:buAutoNum type="arabicPeriod"/>
            </a:pPr>
            <a:r>
              <a:rPr lang="en-US" dirty="0" err="1" smtClean="0"/>
              <a:t>Palomares</a:t>
            </a:r>
            <a:r>
              <a:rPr lang="en-US" dirty="0" smtClean="0"/>
              <a:t> Route</a:t>
            </a:r>
          </a:p>
          <a:p>
            <a:pPr marL="342900" indent="-342900">
              <a:buFont typeface="+mj-lt"/>
              <a:buAutoNum type="arabicPeriod"/>
            </a:pPr>
            <a:r>
              <a:rPr lang="en-US" dirty="0" smtClean="0"/>
              <a:t>Redwood + Skyline + Claremont</a:t>
            </a:r>
          </a:p>
          <a:p>
            <a:pPr marL="342900" indent="-342900">
              <a:buFont typeface="+mj-lt"/>
              <a:buAutoNum type="arabicPeriod"/>
            </a:pPr>
            <a:endParaRPr lang="en-US" dirty="0" smtClean="0"/>
          </a:p>
          <a:p>
            <a:r>
              <a:rPr lang="en-US" b="1" dirty="0" smtClean="0"/>
              <a:t>Statistics:</a:t>
            </a:r>
          </a:p>
          <a:p>
            <a:r>
              <a:rPr lang="en-US" dirty="0" smtClean="0"/>
              <a:t>	Distance:	102 miles</a:t>
            </a:r>
          </a:p>
          <a:p>
            <a:r>
              <a:rPr lang="en-US" dirty="0" smtClean="0"/>
              <a:t>	Ascent:	</a:t>
            </a:r>
          </a:p>
          <a:p>
            <a:r>
              <a:rPr lang="en-US" dirty="0" smtClean="0"/>
              <a:t>	Descent:	</a:t>
            </a:r>
          </a:p>
          <a:p>
            <a:r>
              <a:rPr lang="en-US" dirty="0" smtClean="0"/>
              <a:t>	Difficulty:	Advanced</a:t>
            </a:r>
          </a:p>
          <a:p>
            <a:endParaRPr lang="en-US" dirty="0" smtClean="0"/>
          </a:p>
          <a:p>
            <a:r>
              <a:rPr lang="en-US" b="1" dirty="0" smtClean="0"/>
              <a:t>Notes:</a:t>
            </a:r>
          </a:p>
          <a:p>
            <a:r>
              <a:rPr lang="en-US" dirty="0" smtClean="0"/>
              <a:t> This would be an awesome East Bay century that combines 3 of my favorite routes into a single loop.  Bail points in Walnut Creek, Dublin, Fremont, &amp; Castro Valley.  Who’s in?</a:t>
            </a:r>
          </a:p>
          <a:p>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44804" y="0"/>
            <a:ext cx="5599196" cy="5562600"/>
          </a:xfrm>
          <a:prstGeom prst="rect">
            <a:avLst/>
          </a:prstGeom>
        </p:spPr>
      </p:pic>
      <p:sp>
        <p:nvSpPr>
          <p:cNvPr id="7" name="Rectangle 6"/>
          <p:cNvSpPr/>
          <p:nvPr/>
        </p:nvSpPr>
        <p:spPr>
          <a:xfrm>
            <a:off x="3505200" y="5558135"/>
            <a:ext cx="1828800" cy="461665"/>
          </a:xfrm>
          <a:prstGeom prst="rect">
            <a:avLst/>
          </a:prstGeom>
        </p:spPr>
        <p:txBody>
          <a:bodyPr wrap="square">
            <a:spAutoFit/>
          </a:bodyPr>
          <a:lstStyle/>
          <a:p>
            <a:pPr algn="r"/>
            <a:r>
              <a:rPr lang="en-US" dirty="0" smtClean="0">
                <a:hlinkClick r:id="rId4"/>
              </a:rPr>
              <a:t>Link to Map</a:t>
            </a:r>
            <a:endParaRPr lang="en-US" dirty="0"/>
          </a:p>
        </p:txBody>
      </p:sp>
      <p:pic>
        <p:nvPicPr>
          <p:cNvPr id="6" name="Picture 5"/>
          <p:cNvPicPr>
            <a:picLocks noChangeAspect="1"/>
          </p:cNvPicPr>
          <p:nvPr/>
        </p:nvPicPr>
        <p:blipFill>
          <a:blip r:embed="rId5"/>
          <a:stretch>
            <a:fillRect/>
          </a:stretch>
        </p:blipFill>
        <p:spPr>
          <a:xfrm>
            <a:off x="7467600" y="2286000"/>
            <a:ext cx="232475" cy="22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style.rotation</p:attrName>
                                        </p:attrNameLst>
                                      </p:cBhvr>
                                      <p:tavLst>
                                        <p:tav tm="0">
                                          <p:val>
                                            <p:fltVal val="720"/>
                                          </p:val>
                                        </p:tav>
                                        <p:tav tm="100000">
                                          <p:val>
                                            <p:fltVal val="0"/>
                                          </p:val>
                                        </p:tav>
                                      </p:tavLst>
                                    </p:anim>
                                    <p:anim calcmode="lin" valueType="num">
                                      <p:cBhvr>
                                        <p:cTn id="9" dur="500" fill="hold"/>
                                        <p:tgtEl>
                                          <p:spTgt spid="6"/>
                                        </p:tgtEl>
                                        <p:attrNameLst>
                                          <p:attrName>ppt_h</p:attrName>
                                        </p:attrNameLst>
                                      </p:cBhvr>
                                      <p:tavLst>
                                        <p:tav tm="0">
                                          <p:val>
                                            <p:fltVal val="0"/>
                                          </p:val>
                                        </p:tav>
                                        <p:tav tm="100000">
                                          <p:val>
                                            <p:strVal val="#ppt_h"/>
                                          </p:val>
                                        </p:tav>
                                      </p:tavLst>
                                    </p:anim>
                                    <p:anim calcmode="lin" valueType="num">
                                      <p:cBhvr>
                                        <p:cTn id="10" dur="5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San Francisco</a:t>
            </a:r>
            <a:endParaRPr lang="en-US" dirty="0"/>
          </a:p>
        </p:txBody>
      </p:sp>
      <p:sp>
        <p:nvSpPr>
          <p:cNvPr id="5" name="Subtitle 4"/>
          <p:cNvSpPr>
            <a:spLocks noGrp="1"/>
          </p:cNvSpPr>
          <p:nvPr>
            <p:ph type="subTitle" idx="1"/>
          </p:nvPr>
        </p:nvSpPr>
        <p:spPr/>
        <p:txBody>
          <a:bodyPr/>
          <a:lstStyle/>
          <a:p>
            <a:r>
              <a:rPr lang="en-US" dirty="0" err="1" smtClean="0"/>
              <a:t>Fixie</a:t>
            </a:r>
            <a:r>
              <a:rPr lang="en-US" dirty="0" smtClean="0"/>
              <a:t> Heaven</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Twin Peaks &amp; Market Loop</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Market to </a:t>
            </a:r>
            <a:r>
              <a:rPr lang="en-US" dirty="0" err="1" smtClean="0"/>
              <a:t>Haight</a:t>
            </a:r>
            <a:r>
              <a:rPr lang="en-US" dirty="0" smtClean="0"/>
              <a:t> St.</a:t>
            </a:r>
          </a:p>
          <a:p>
            <a:pPr marL="342900" indent="-342900">
              <a:buFont typeface="+mj-lt"/>
              <a:buAutoNum type="arabicPeriod"/>
            </a:pPr>
            <a:r>
              <a:rPr lang="en-US" dirty="0" err="1" smtClean="0"/>
              <a:t>Ashbury</a:t>
            </a:r>
            <a:r>
              <a:rPr lang="en-US" dirty="0" smtClean="0"/>
              <a:t> &amp; Twin Peaks</a:t>
            </a:r>
          </a:p>
          <a:p>
            <a:pPr marL="342900" indent="-342900">
              <a:buFont typeface="+mj-lt"/>
              <a:buAutoNum type="arabicPeriod"/>
            </a:pPr>
            <a:r>
              <a:rPr lang="en-US" dirty="0" smtClean="0"/>
              <a:t>Portola Dr. &amp; Market</a:t>
            </a:r>
          </a:p>
          <a:p>
            <a:pPr marL="342900" indent="-342900"/>
            <a:endParaRPr lang="en-US" dirty="0" smtClean="0"/>
          </a:p>
          <a:p>
            <a:r>
              <a:rPr lang="en-US" b="1" dirty="0" smtClean="0"/>
              <a:t>Statistics:</a:t>
            </a:r>
          </a:p>
          <a:p>
            <a:r>
              <a:rPr lang="en-US" dirty="0" smtClean="0"/>
              <a:t>	Distance:	8.2 miles</a:t>
            </a:r>
          </a:p>
          <a:p>
            <a:r>
              <a:rPr lang="en-US" dirty="0" smtClean="0"/>
              <a:t>	Ascent:	</a:t>
            </a:r>
          </a:p>
          <a:p>
            <a:r>
              <a:rPr lang="en-US" dirty="0" smtClean="0"/>
              <a:t>	Descent:	</a:t>
            </a:r>
          </a:p>
          <a:p>
            <a:r>
              <a:rPr lang="en-US" dirty="0" smtClean="0"/>
              <a:t>	Difficulty:	Easy-Intermediate</a:t>
            </a:r>
          </a:p>
          <a:p>
            <a:endParaRPr lang="en-US" dirty="0" smtClean="0"/>
          </a:p>
          <a:p>
            <a:r>
              <a:rPr lang="en-US" b="1" dirty="0" smtClean="0"/>
              <a:t>Notes:</a:t>
            </a:r>
          </a:p>
          <a:p>
            <a:r>
              <a:rPr lang="en-US" dirty="0" smtClean="0"/>
              <a:t>  Be careful on Market.  </a:t>
            </a:r>
            <a:r>
              <a:rPr lang="en-US" dirty="0" err="1" smtClean="0"/>
              <a:t>Haight</a:t>
            </a:r>
            <a:r>
              <a:rPr lang="en-US" dirty="0" smtClean="0"/>
              <a:t> St. has 2 hills, and there is a 3</a:t>
            </a:r>
            <a:r>
              <a:rPr lang="en-US" baseline="30000" dirty="0" smtClean="0"/>
              <a:t>rd</a:t>
            </a:r>
            <a:r>
              <a:rPr lang="en-US" dirty="0" smtClean="0"/>
              <a:t> onto Twin Peaks.  The peaks provide a perfect view of the city on a clear day.  The descent down Market is astounding but turns are sharp &amp; cars may stop unexpectedly.   </a:t>
            </a:r>
          </a:p>
          <a:p>
            <a:endParaRPr lang="en-US" dirty="0" smtClean="0"/>
          </a:p>
          <a:p>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716008" y="0"/>
            <a:ext cx="5427991" cy="5334000"/>
          </a:xfrm>
          <a:prstGeom prst="rect">
            <a:avLst/>
          </a:prstGeom>
        </p:spPr>
      </p:pic>
      <p:sp>
        <p:nvSpPr>
          <p:cNvPr id="6" name="Rectangle 5"/>
          <p:cNvSpPr/>
          <p:nvPr/>
        </p:nvSpPr>
        <p:spPr>
          <a:xfrm>
            <a:off x="3733800" y="5334000"/>
            <a:ext cx="1828800" cy="461665"/>
          </a:xfrm>
          <a:prstGeom prst="rect">
            <a:avLst/>
          </a:prstGeom>
        </p:spPr>
        <p:txBody>
          <a:bodyPr wrap="square">
            <a:spAutoFit/>
          </a:bodyPr>
          <a:lstStyle/>
          <a:p>
            <a:r>
              <a:rPr lang="en-US" dirty="0" smtClean="0">
                <a:hlinkClick r:id="rId4"/>
              </a:rPr>
              <a:t>Link to Map</a:t>
            </a:r>
            <a:endParaRPr lang="en-US" dirty="0"/>
          </a:p>
        </p:txBody>
      </p:sp>
      <p:pic>
        <p:nvPicPr>
          <p:cNvPr id="7" name="Picture 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334000" y="3733800"/>
            <a:ext cx="232475" cy="228600"/>
          </a:xfrm>
          <a:prstGeom prst="rect">
            <a:avLst/>
          </a:prstGeom>
        </p:spPr>
      </p:pic>
      <p:pic>
        <p:nvPicPr>
          <p:cNvPr id="8" name="Picture 7"/>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22300" y="1327150"/>
            <a:ext cx="7899400" cy="4203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style.rotation</p:attrName>
                                        </p:attrNameLst>
                                      </p:cBhvr>
                                      <p:tavLst>
                                        <p:tav tm="0">
                                          <p:val>
                                            <p:fltVal val="720"/>
                                          </p:val>
                                        </p:tav>
                                        <p:tav tm="100000">
                                          <p:val>
                                            <p:fltVal val="0"/>
                                          </p:val>
                                        </p:tav>
                                      </p:tavLst>
                                    </p:anim>
                                    <p:anim calcmode="lin" valueType="num">
                                      <p:cBhvr>
                                        <p:cTn id="9" dur="500" fill="hold"/>
                                        <p:tgtEl>
                                          <p:spTgt spid="7"/>
                                        </p:tgtEl>
                                        <p:attrNameLst>
                                          <p:attrName>ppt_h</p:attrName>
                                        </p:attrNameLst>
                                      </p:cBhvr>
                                      <p:tavLst>
                                        <p:tav tm="0">
                                          <p:val>
                                            <p:fltVal val="0"/>
                                          </p:val>
                                        </p:tav>
                                        <p:tav tm="100000">
                                          <p:val>
                                            <p:strVal val="#ppt_h"/>
                                          </p:val>
                                        </p:tav>
                                      </p:tavLst>
                                    </p:anim>
                                    <p:anim calcmode="lin" valueType="num">
                                      <p:cBhvr>
                                        <p:cTn id="10" dur="5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Presidio &amp; Ocean Hwy</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Embarcadero &amp; Wharf</a:t>
            </a:r>
          </a:p>
          <a:p>
            <a:pPr marL="342900" indent="-342900">
              <a:buFont typeface="+mj-lt"/>
              <a:buAutoNum type="arabicPeriod"/>
            </a:pPr>
            <a:r>
              <a:rPr lang="en-US" dirty="0" err="1" smtClean="0"/>
              <a:t>Crissy</a:t>
            </a:r>
            <a:r>
              <a:rPr lang="en-US" dirty="0" smtClean="0"/>
              <a:t> Field</a:t>
            </a:r>
          </a:p>
          <a:p>
            <a:pPr marL="342900" indent="-342900">
              <a:buFont typeface="+mj-lt"/>
              <a:buAutoNum type="arabicPeriod"/>
            </a:pPr>
            <a:r>
              <a:rPr lang="en-US" dirty="0" err="1" smtClean="0"/>
              <a:t>Lincon</a:t>
            </a:r>
            <a:r>
              <a:rPr lang="en-US" dirty="0" smtClean="0"/>
              <a:t> Blvd</a:t>
            </a:r>
          </a:p>
          <a:p>
            <a:pPr marL="342900" indent="-342900">
              <a:buFont typeface="+mj-lt"/>
              <a:buAutoNum type="arabicPeriod"/>
            </a:pPr>
            <a:r>
              <a:rPr lang="en-US" dirty="0" smtClean="0"/>
              <a:t>Great Hwy on Ocean Beach</a:t>
            </a:r>
          </a:p>
          <a:p>
            <a:endParaRPr lang="en-US" b="1" dirty="0" smtClean="0"/>
          </a:p>
          <a:p>
            <a:r>
              <a:rPr lang="en-US" b="1" dirty="0" smtClean="0"/>
              <a:t>Statistics:</a:t>
            </a:r>
          </a:p>
          <a:p>
            <a:r>
              <a:rPr lang="en-US" dirty="0" smtClean="0"/>
              <a:t>	Distance:	16.3 miles</a:t>
            </a:r>
          </a:p>
          <a:p>
            <a:r>
              <a:rPr lang="en-US" dirty="0" smtClean="0"/>
              <a:t>	Ascent:	</a:t>
            </a:r>
          </a:p>
          <a:p>
            <a:r>
              <a:rPr lang="en-US" dirty="0" smtClean="0"/>
              <a:t>	Descent:	</a:t>
            </a:r>
          </a:p>
          <a:p>
            <a:r>
              <a:rPr lang="en-US" dirty="0" smtClean="0"/>
              <a:t>	Difficulty:	Beginner</a:t>
            </a:r>
          </a:p>
          <a:p>
            <a:endParaRPr lang="en-US" dirty="0" smtClean="0"/>
          </a:p>
          <a:p>
            <a:r>
              <a:rPr lang="en-US" b="1" dirty="0" smtClean="0"/>
              <a:t>Notes:</a:t>
            </a:r>
          </a:p>
          <a:p>
            <a:r>
              <a:rPr lang="en-US" dirty="0" smtClean="0"/>
              <a:t>  This ride is fairly flat.  The Presidio is a fairly quiet area and the descent down to Ocean Beach is great.  The Great Hwy is a long flat road that’s great for sprints.  You can catch BART in Daly City to go back.   </a:t>
            </a:r>
          </a:p>
          <a:p>
            <a:endParaRPr lang="en-US" dirty="0" smtClean="0"/>
          </a:p>
          <a:p>
            <a:endParaRPr lang="en-US" dirty="0" smtClean="0"/>
          </a:p>
          <a:p>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962400" y="0"/>
            <a:ext cx="4876800" cy="5997400"/>
          </a:xfrm>
          <a:prstGeom prst="rect">
            <a:avLst/>
          </a:prstGeom>
        </p:spPr>
      </p:pic>
      <p:sp>
        <p:nvSpPr>
          <p:cNvPr id="6" name="Rectangle 5"/>
          <p:cNvSpPr/>
          <p:nvPr/>
        </p:nvSpPr>
        <p:spPr>
          <a:xfrm>
            <a:off x="3962400" y="6019800"/>
            <a:ext cx="1828800" cy="461665"/>
          </a:xfrm>
          <a:prstGeom prst="rect">
            <a:avLst/>
          </a:prstGeom>
        </p:spPr>
        <p:txBody>
          <a:bodyPr wrap="square">
            <a:spAutoFit/>
          </a:bodyPr>
          <a:lstStyle/>
          <a:p>
            <a:r>
              <a:rPr lang="en-US" dirty="0" smtClean="0">
                <a:hlinkClick r:id="rId4"/>
              </a:rPr>
              <a:t>Link to Map</a:t>
            </a:r>
            <a:endParaRPr lang="en-US" dirty="0"/>
          </a:p>
        </p:txBody>
      </p:sp>
      <p:pic>
        <p:nvPicPr>
          <p:cNvPr id="7" name="Picture 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343400" y="1295400"/>
            <a:ext cx="232475" cy="228600"/>
          </a:xfrm>
          <a:prstGeom prst="rect">
            <a:avLst/>
          </a:prstGeom>
        </p:spPr>
      </p:pic>
      <p:pic>
        <p:nvPicPr>
          <p:cNvPr id="8" name="Picture 7"/>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28650" y="1339850"/>
            <a:ext cx="7886700" cy="4178300"/>
          </a:xfrm>
          <a:prstGeom prst="rect">
            <a:avLst/>
          </a:prstGeom>
        </p:spPr>
      </p:pic>
      <p:pic>
        <p:nvPicPr>
          <p:cNvPr id="9" name="Picture 8"/>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609600" y="1295400"/>
            <a:ext cx="78867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style.rotation</p:attrName>
                                        </p:attrNameLst>
                                      </p:cBhvr>
                                      <p:tavLst>
                                        <p:tav tm="0">
                                          <p:val>
                                            <p:fltVal val="720"/>
                                          </p:val>
                                        </p:tav>
                                        <p:tav tm="100000">
                                          <p:val>
                                            <p:fltVal val="0"/>
                                          </p:val>
                                        </p:tav>
                                      </p:tavLst>
                                    </p:anim>
                                    <p:anim calcmode="lin" valueType="num">
                                      <p:cBhvr>
                                        <p:cTn id="9" dur="500" fill="hold"/>
                                        <p:tgtEl>
                                          <p:spTgt spid="7"/>
                                        </p:tgtEl>
                                        <p:attrNameLst>
                                          <p:attrName>ppt_h</p:attrName>
                                        </p:attrNameLst>
                                      </p:cBhvr>
                                      <p:tavLst>
                                        <p:tav tm="0">
                                          <p:val>
                                            <p:fltVal val="0"/>
                                          </p:val>
                                        </p:tav>
                                        <p:tav tm="100000">
                                          <p:val>
                                            <p:strVal val="#ppt_h"/>
                                          </p:val>
                                        </p:tav>
                                      </p:tavLst>
                                    </p:anim>
                                    <p:anim calcmode="lin" valueType="num">
                                      <p:cBhvr>
                                        <p:cTn id="10" dur="5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Bicycle Terms</a:t>
            </a:r>
            <a:endParaRPr lang="en-US" dirty="0"/>
          </a:p>
        </p:txBody>
      </p:sp>
      <p:pic>
        <p:nvPicPr>
          <p:cNvPr id="11" name="Picture 10"/>
          <p:cNvPicPr>
            <a:picLocks noChangeAspect="1"/>
          </p:cNvPicPr>
          <p:nvPr/>
        </p:nvPicPr>
        <p:blipFill>
          <a:blip r:embed="rId2"/>
          <a:stretch>
            <a:fillRect/>
          </a:stretch>
        </p:blipFill>
        <p:spPr>
          <a:xfrm>
            <a:off x="152400" y="990600"/>
            <a:ext cx="8839200" cy="520407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Gate Bridge</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Embarcadero &amp; the Wharf</a:t>
            </a:r>
          </a:p>
          <a:p>
            <a:pPr marL="342900" indent="-342900">
              <a:buFont typeface="+mj-lt"/>
              <a:buAutoNum type="arabicPeriod"/>
            </a:pPr>
            <a:r>
              <a:rPr lang="en-US" dirty="0" err="1" smtClean="0"/>
              <a:t>Crissy</a:t>
            </a:r>
            <a:r>
              <a:rPr lang="en-US" dirty="0" smtClean="0"/>
              <a:t> Field</a:t>
            </a:r>
          </a:p>
          <a:p>
            <a:pPr marL="342900" indent="-342900">
              <a:buFont typeface="+mj-lt"/>
              <a:buAutoNum type="arabicPeriod"/>
            </a:pPr>
            <a:r>
              <a:rPr lang="en-US" dirty="0" smtClean="0"/>
              <a:t>Golden Gate Bridge</a:t>
            </a:r>
          </a:p>
          <a:p>
            <a:pPr marL="342900" indent="-342900"/>
            <a:endParaRPr lang="en-US" dirty="0" smtClean="0"/>
          </a:p>
          <a:p>
            <a:r>
              <a:rPr lang="en-US" b="1" dirty="0" smtClean="0"/>
              <a:t>Statistics:</a:t>
            </a:r>
          </a:p>
          <a:p>
            <a:r>
              <a:rPr lang="en-US" dirty="0" smtClean="0"/>
              <a:t>	Distance:	8.8 miles</a:t>
            </a:r>
          </a:p>
          <a:p>
            <a:r>
              <a:rPr lang="en-US" dirty="0" smtClean="0"/>
              <a:t>	Ascent:	</a:t>
            </a:r>
          </a:p>
          <a:p>
            <a:r>
              <a:rPr lang="en-US" dirty="0" smtClean="0"/>
              <a:t>	Descent:	</a:t>
            </a:r>
          </a:p>
          <a:p>
            <a:r>
              <a:rPr lang="en-US" dirty="0" smtClean="0"/>
              <a:t>	Difficulty:	Beginner</a:t>
            </a:r>
          </a:p>
          <a:p>
            <a:endParaRPr lang="en-US" dirty="0" smtClean="0"/>
          </a:p>
          <a:p>
            <a:r>
              <a:rPr lang="en-US" b="1" dirty="0" smtClean="0"/>
              <a:t>Notes:</a:t>
            </a:r>
          </a:p>
          <a:p>
            <a:r>
              <a:rPr lang="en-US" dirty="0" smtClean="0"/>
              <a:t>  This ride has very mild climbs &amp; minor car traffic.  Golden Gate Bridge is also a gateway to most Marin County rides (no bikes on the Richmond bridge).  There are many tourists on this route, though on poor bikes (Blazing Saddles).  Bridge bikeway is narrow &amp; windy.</a:t>
            </a:r>
          </a:p>
          <a:p>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52814" y="457200"/>
            <a:ext cx="5591186" cy="4038600"/>
          </a:xfrm>
          <a:prstGeom prst="rect">
            <a:avLst/>
          </a:prstGeom>
        </p:spPr>
      </p:pic>
      <p:sp>
        <p:nvSpPr>
          <p:cNvPr id="7" name="Rectangle 6"/>
          <p:cNvSpPr/>
          <p:nvPr/>
        </p:nvSpPr>
        <p:spPr>
          <a:xfrm>
            <a:off x="3581400" y="4495800"/>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p:blipFill>
          <a:blip r:embed="rId5"/>
          <a:stretch>
            <a:fillRect/>
          </a:stretch>
        </p:blipFill>
        <p:spPr>
          <a:xfrm>
            <a:off x="4114800" y="1981200"/>
            <a:ext cx="228600" cy="2286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Marin County</a:t>
            </a:r>
            <a:endParaRPr lang="en-US" dirty="0"/>
          </a:p>
        </p:txBody>
      </p:sp>
      <p:sp>
        <p:nvSpPr>
          <p:cNvPr id="4" name="Subtitle 3"/>
          <p:cNvSpPr>
            <a:spLocks noGrp="1"/>
          </p:cNvSpPr>
          <p:nvPr>
            <p:ph type="subTitle" idx="1"/>
          </p:nvPr>
        </p:nvSpPr>
        <p:spPr/>
        <p:txBody>
          <a:bodyPr/>
          <a:lstStyle/>
          <a:p>
            <a:r>
              <a:rPr lang="en-US" dirty="0" smtClean="0"/>
              <a:t>The birthplace of mountain biking</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Hawk Hill &amp; Point Bonita</a:t>
            </a:r>
            <a:endParaRPr lang="en-US" dirty="0"/>
          </a:p>
        </p:txBody>
      </p:sp>
      <p:sp>
        <p:nvSpPr>
          <p:cNvPr id="6" name="Text Placeholder 5"/>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Climb Hawk Hill</a:t>
            </a:r>
          </a:p>
          <a:p>
            <a:pPr marL="342900" indent="-342900">
              <a:buFont typeface="+mj-lt"/>
              <a:buAutoNum type="arabicPeriod"/>
            </a:pPr>
            <a:r>
              <a:rPr lang="en-US" dirty="0" smtClean="0"/>
              <a:t>Descend </a:t>
            </a:r>
            <a:r>
              <a:rPr lang="en-US" dirty="0" err="1" smtClean="0"/>
              <a:t>Conzelman</a:t>
            </a:r>
            <a:r>
              <a:rPr lang="en-US" dirty="0" smtClean="0"/>
              <a:t> Rd. (Steep) to Point Bonita</a:t>
            </a:r>
          </a:p>
          <a:p>
            <a:pPr marL="342900" indent="-342900">
              <a:buFont typeface="+mj-lt"/>
              <a:buAutoNum type="arabicPeriod"/>
            </a:pPr>
            <a:r>
              <a:rPr lang="en-US" dirty="0" smtClean="0"/>
              <a:t>Bunker Rd. loops back to bridge</a:t>
            </a:r>
          </a:p>
          <a:p>
            <a:pPr marL="342900" indent="-342900"/>
            <a:endParaRPr lang="en-US" dirty="0" smtClean="0"/>
          </a:p>
          <a:p>
            <a:r>
              <a:rPr lang="en-US" b="1" dirty="0" smtClean="0"/>
              <a:t>Statistics:</a:t>
            </a:r>
          </a:p>
          <a:p>
            <a:r>
              <a:rPr lang="en-US" dirty="0" smtClean="0"/>
              <a:t>	Distance:	7.7 miles</a:t>
            </a:r>
          </a:p>
          <a:p>
            <a:r>
              <a:rPr lang="en-US" dirty="0" smtClean="0"/>
              <a:t>	Ascent:	</a:t>
            </a:r>
          </a:p>
          <a:p>
            <a:r>
              <a:rPr lang="en-US" dirty="0" smtClean="0"/>
              <a:t>	Descent:	</a:t>
            </a:r>
          </a:p>
          <a:p>
            <a:r>
              <a:rPr lang="en-US" dirty="0" smtClean="0"/>
              <a:t>	Difficulty:	Easy-Intermediate</a:t>
            </a:r>
          </a:p>
          <a:p>
            <a:endParaRPr lang="en-US" dirty="0" smtClean="0"/>
          </a:p>
          <a:p>
            <a:r>
              <a:rPr lang="en-US" b="1" dirty="0" smtClean="0"/>
              <a:t>Notes:</a:t>
            </a:r>
          </a:p>
          <a:p>
            <a:r>
              <a:rPr lang="en-US" dirty="0" smtClean="0"/>
              <a:t>  Hawk Hill provides excellent views of the Golden Gate &amp; SF.  The climbs are steep but worth it.  Point Bonita &amp; Rodeo Lagoon are quiet serene areas.  On the reverse side, there is a long tunnel – it is 1-way so don’t run the light.  </a:t>
            </a:r>
          </a:p>
          <a:p>
            <a:endParaRPr lang="en-US" dirty="0" smtClean="0"/>
          </a:p>
          <a:p>
            <a:endParaRPr lang="en-US" dirty="0"/>
          </a:p>
        </p:txBody>
      </p:sp>
      <p:pic>
        <p:nvPicPr>
          <p:cNvPr id="7" name="Picture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05200" y="228600"/>
            <a:ext cx="5572428" cy="4191000"/>
          </a:xfrm>
          <a:prstGeom prst="rect">
            <a:avLst/>
          </a:prstGeom>
        </p:spPr>
      </p:pic>
      <p:sp>
        <p:nvSpPr>
          <p:cNvPr id="8" name="Rectangle 7"/>
          <p:cNvSpPr/>
          <p:nvPr/>
        </p:nvSpPr>
        <p:spPr>
          <a:xfrm>
            <a:off x="3505200" y="4419600"/>
            <a:ext cx="1828800" cy="461665"/>
          </a:xfrm>
          <a:prstGeom prst="rect">
            <a:avLst/>
          </a:prstGeom>
        </p:spPr>
        <p:txBody>
          <a:bodyPr wrap="square">
            <a:spAutoFit/>
          </a:bodyPr>
          <a:lstStyle/>
          <a:p>
            <a:r>
              <a:rPr lang="en-US" dirty="0" smtClean="0">
                <a:hlinkClick r:id="rId4"/>
              </a:rPr>
              <a:t>Link to Map</a:t>
            </a:r>
            <a:endParaRPr lang="en-US" dirty="0"/>
          </a:p>
        </p:txBody>
      </p:sp>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858000" y="2286000"/>
            <a:ext cx="232475" cy="228600"/>
          </a:xfrm>
          <a:prstGeom prst="rect">
            <a:avLst/>
          </a:prstGeom>
        </p:spPr>
      </p:pic>
      <p:pic>
        <p:nvPicPr>
          <p:cNvPr id="10" name="Picture 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162800" y="1219200"/>
            <a:ext cx="232475" cy="228600"/>
          </a:xfrm>
          <a:prstGeom prst="rect">
            <a:avLst/>
          </a:prstGeom>
        </p:spPr>
      </p:pic>
      <p:pic>
        <p:nvPicPr>
          <p:cNvPr id="11" name="Picture 10"/>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8077200" y="1905000"/>
            <a:ext cx="232475" cy="228600"/>
          </a:xfrm>
          <a:prstGeom prst="rect">
            <a:avLst/>
          </a:prstGeom>
        </p:spPr>
      </p:pic>
      <p:pic>
        <p:nvPicPr>
          <p:cNvPr id="12" name="Picture 11"/>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85800" y="1282700"/>
            <a:ext cx="7886700" cy="4203700"/>
          </a:xfrm>
          <a:prstGeom prst="rect">
            <a:avLst/>
          </a:prstGeom>
        </p:spPr>
      </p:pic>
      <p:pic>
        <p:nvPicPr>
          <p:cNvPr id="13" name="Picture 12"/>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403350" y="1219200"/>
            <a:ext cx="6337300" cy="4241800"/>
          </a:xfrm>
          <a:prstGeom prst="rect">
            <a:avLst/>
          </a:prstGeom>
        </p:spPr>
      </p:pic>
      <p:pic>
        <p:nvPicPr>
          <p:cNvPr id="14" name="Picture 13"/>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1409700" y="1219200"/>
            <a:ext cx="632460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style.rotation</p:attrName>
                                        </p:attrNameLst>
                                      </p:cBhvr>
                                      <p:tavLst>
                                        <p:tav tm="0">
                                          <p:val>
                                            <p:fltVal val="720"/>
                                          </p:val>
                                        </p:tav>
                                        <p:tav tm="100000">
                                          <p:val>
                                            <p:fltVal val="0"/>
                                          </p:val>
                                        </p:tav>
                                      </p:tavLst>
                                    </p:anim>
                                    <p:anim calcmode="lin" valueType="num">
                                      <p:cBhvr>
                                        <p:cTn id="9" dur="500" fill="hold"/>
                                        <p:tgtEl>
                                          <p:spTgt spid="9"/>
                                        </p:tgtEl>
                                        <p:attrNameLst>
                                          <p:attrName>ppt_h</p:attrName>
                                        </p:attrNameLst>
                                      </p:cBhvr>
                                      <p:tavLst>
                                        <p:tav tm="0">
                                          <p:val>
                                            <p:fltVal val="0"/>
                                          </p:val>
                                        </p:tav>
                                        <p:tav tm="100000">
                                          <p:val>
                                            <p:strVal val="#ppt_h"/>
                                          </p:val>
                                        </p:tav>
                                      </p:tavLst>
                                    </p:anim>
                                    <p:anim calcmode="lin" valueType="num">
                                      <p:cBhvr>
                                        <p:cTn id="10" dur="500" fill="hold"/>
                                        <p:tgtEl>
                                          <p:spTgt spid="9"/>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style.rotation</p:attrName>
                                        </p:attrNameLst>
                                      </p:cBhvr>
                                      <p:tavLst>
                                        <p:tav tm="0">
                                          <p:val>
                                            <p:fltVal val="720"/>
                                          </p:val>
                                        </p:tav>
                                        <p:tav tm="100000">
                                          <p:val>
                                            <p:fltVal val="0"/>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 calcmode="lin" valueType="num">
                                      <p:cBhvr>
                                        <p:cTn id="16" dur="500" fill="hold"/>
                                        <p:tgtEl>
                                          <p:spTgt spid="11"/>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style.rotation</p:attrName>
                                        </p:attrNameLst>
                                      </p:cBhvr>
                                      <p:tavLst>
                                        <p:tav tm="0">
                                          <p:val>
                                            <p:fltVal val="720"/>
                                          </p:val>
                                        </p:tav>
                                        <p:tav tm="100000">
                                          <p:val>
                                            <p:fltVal val="0"/>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Mountain Biking in Marin</a:t>
            </a:r>
            <a:endParaRPr lang="en-US" dirty="0"/>
          </a:p>
        </p:txBody>
      </p:sp>
      <p:sp>
        <p:nvSpPr>
          <p:cNvPr id="4" name="Text Placeholder 3"/>
          <p:cNvSpPr>
            <a:spLocks noGrp="1"/>
          </p:cNvSpPr>
          <p:nvPr>
            <p:ph type="body" sz="half" idx="2"/>
          </p:nvPr>
        </p:nvSpPr>
        <p:spPr/>
        <p:txBody>
          <a:bodyPr/>
          <a:lstStyle/>
          <a:p>
            <a:r>
              <a:rPr lang="en-US" dirty="0" smtClean="0"/>
              <a:t>Routes:</a:t>
            </a:r>
          </a:p>
          <a:p>
            <a:r>
              <a:rPr lang="en-US" dirty="0" smtClean="0"/>
              <a:t>There are a variety of bike-friendly trails in Marin, but I’m only familiar with a fraction of them.  My favorite route winds through the hills between Rodeo Lagoon, Tennessee Beach and Muir Beach.  Enjoy Golden Gate Recreation Area and the Pacific cliffs and beaches.</a:t>
            </a:r>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05200" y="285750"/>
            <a:ext cx="5638800" cy="4314710"/>
          </a:xfrm>
          <a:prstGeom prst="rect">
            <a:avLst/>
          </a:prstGeom>
        </p:spPr>
      </p:pic>
      <p:sp>
        <p:nvSpPr>
          <p:cNvPr id="6" name="Rectangle 5"/>
          <p:cNvSpPr/>
          <p:nvPr/>
        </p:nvSpPr>
        <p:spPr>
          <a:xfrm>
            <a:off x="3505200" y="4572000"/>
            <a:ext cx="1828800" cy="461665"/>
          </a:xfrm>
          <a:prstGeom prst="rect">
            <a:avLst/>
          </a:prstGeom>
        </p:spPr>
        <p:txBody>
          <a:bodyPr wrap="square">
            <a:spAutoFit/>
          </a:bodyPr>
          <a:lstStyle/>
          <a:p>
            <a:r>
              <a:rPr lang="en-US" dirty="0" smtClean="0">
                <a:hlinkClick r:id="rId4"/>
              </a:rPr>
              <a:t>Link to Map</a:t>
            </a:r>
            <a:endParaRPr lang="en-US" dirty="0"/>
          </a:p>
        </p:txBody>
      </p:sp>
      <p:pic>
        <p:nvPicPr>
          <p:cNvPr id="7" name="Picture 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416050" y="1371600"/>
            <a:ext cx="6311900" cy="4114800"/>
          </a:xfrm>
          <a:prstGeom prst="rect">
            <a:avLst/>
          </a:prstGeom>
        </p:spPr>
      </p:pic>
      <p:pic>
        <p:nvPicPr>
          <p:cNvPr id="8" name="Picture 7"/>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397000" y="1320800"/>
            <a:ext cx="6350000" cy="4216400"/>
          </a:xfrm>
          <a:prstGeom prst="rect">
            <a:avLst/>
          </a:prstGeom>
        </p:spPr>
      </p:pic>
      <p:pic>
        <p:nvPicPr>
          <p:cNvPr id="9" name="Picture 8"/>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409700" y="1066800"/>
            <a:ext cx="6324600" cy="472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Saulsilito</a:t>
            </a:r>
            <a:r>
              <a:rPr lang="en-US" dirty="0" smtClean="0"/>
              <a:t>/Mill Valley</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Descend into Sausalito</a:t>
            </a:r>
          </a:p>
          <a:p>
            <a:pPr marL="342900" indent="-342900">
              <a:buFont typeface="+mj-lt"/>
              <a:buAutoNum type="arabicPeriod"/>
            </a:pPr>
            <a:r>
              <a:rPr lang="en-US" dirty="0" err="1" smtClean="0"/>
              <a:t>Bridgeway</a:t>
            </a:r>
            <a:r>
              <a:rPr lang="en-US" dirty="0" smtClean="0"/>
              <a:t> runs along waterfront</a:t>
            </a:r>
          </a:p>
          <a:p>
            <a:pPr marL="342900" indent="-342900">
              <a:buFont typeface="+mj-lt"/>
              <a:buAutoNum type="arabicPeriod"/>
            </a:pPr>
            <a:r>
              <a:rPr lang="en-US" dirty="0" smtClean="0"/>
              <a:t>Bike path runs to Mill Valley</a:t>
            </a:r>
          </a:p>
          <a:p>
            <a:pPr marL="342900" indent="-342900"/>
            <a:endParaRPr lang="en-US" dirty="0" smtClean="0"/>
          </a:p>
          <a:p>
            <a:r>
              <a:rPr lang="en-US" b="1" dirty="0" smtClean="0"/>
              <a:t>Statistics:</a:t>
            </a:r>
          </a:p>
          <a:p>
            <a:r>
              <a:rPr lang="en-US" dirty="0" smtClean="0"/>
              <a:t>	Distance:	6 miles</a:t>
            </a:r>
          </a:p>
          <a:p>
            <a:r>
              <a:rPr lang="en-US" dirty="0" smtClean="0"/>
              <a:t>	Ascent:	</a:t>
            </a:r>
          </a:p>
          <a:p>
            <a:r>
              <a:rPr lang="en-US" dirty="0" smtClean="0"/>
              <a:t>	Descent:	</a:t>
            </a:r>
          </a:p>
          <a:p>
            <a:r>
              <a:rPr lang="en-US" dirty="0" smtClean="0"/>
              <a:t>	Difficulty:	Beginner</a:t>
            </a:r>
          </a:p>
          <a:p>
            <a:endParaRPr lang="en-US" dirty="0" smtClean="0"/>
          </a:p>
          <a:p>
            <a:r>
              <a:rPr lang="en-US" b="1" dirty="0" smtClean="0"/>
              <a:t>Notes:</a:t>
            </a:r>
          </a:p>
          <a:p>
            <a:r>
              <a:rPr lang="en-US" dirty="0" smtClean="0"/>
              <a:t> This is a really enjoyable flat ride that you can extend to Tiburon (5mi).  The bike path is great.  Traffic is light and the roads are in good condition.  This also acts as the primary conduit to the rest of Marin County (e.g. Hwy 1).  Ferry service in Sausalito/Tiburon to SF is a backup.  </a:t>
            </a:r>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657600" y="0"/>
            <a:ext cx="5410200" cy="5841812"/>
          </a:xfrm>
          <a:prstGeom prst="rect">
            <a:avLst/>
          </a:prstGeom>
        </p:spPr>
      </p:pic>
      <p:sp>
        <p:nvSpPr>
          <p:cNvPr id="7" name="Rectangle 6"/>
          <p:cNvSpPr/>
          <p:nvPr/>
        </p:nvSpPr>
        <p:spPr>
          <a:xfrm>
            <a:off x="3657600" y="5862935"/>
            <a:ext cx="1828800" cy="461665"/>
          </a:xfrm>
          <a:prstGeom prst="rect">
            <a:avLst/>
          </a:prstGeom>
        </p:spPr>
        <p:txBody>
          <a:bodyPr wrap="square">
            <a:spAutoFit/>
          </a:bodyPr>
          <a:lstStyle/>
          <a:p>
            <a:r>
              <a:rPr lang="en-US" dirty="0" smtClean="0">
                <a:hlinkClick r:id="rId4"/>
              </a:rPr>
              <a:t>Link to Map</a:t>
            </a:r>
            <a:endParaRPr lang="en-US" dirty="0"/>
          </a:p>
        </p:txBody>
      </p:sp>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239000" y="4572000"/>
            <a:ext cx="232475" cy="228600"/>
          </a:xfrm>
          <a:prstGeom prst="rect">
            <a:avLst/>
          </a:prstGeom>
        </p:spPr>
      </p:pic>
      <p:pic>
        <p:nvPicPr>
          <p:cNvPr id="10" name="Picture 9"/>
          <p:cNvPicPr>
            <a:picLocks noChangeAspect="1"/>
          </p:cNvPicPr>
          <p:nvPr/>
        </p:nvPicPr>
        <p:blipFill>
          <a:blip r:embed="rId7"/>
          <a:stretch>
            <a:fillRect/>
          </a:stretch>
        </p:blipFill>
        <p:spPr>
          <a:xfrm>
            <a:off x="5410200" y="1905000"/>
            <a:ext cx="228600" cy="228600"/>
          </a:xfrm>
          <a:prstGeom prst="rect">
            <a:avLst/>
          </a:prstGeom>
        </p:spPr>
      </p:pic>
      <p:pic>
        <p:nvPicPr>
          <p:cNvPr id="11" name="Picture 10"/>
          <p:cNvPicPr>
            <a:picLocks noChangeAspect="1"/>
          </p:cNvPicPr>
          <p:nvPr/>
        </p:nvPicPr>
        <p:blipFill>
          <a:blip r:embed="rId7"/>
          <a:stretch>
            <a:fillRect/>
          </a:stretch>
        </p:blipFill>
        <p:spPr>
          <a:xfrm>
            <a:off x="4724400" y="1295400"/>
            <a:ext cx="228600" cy="228600"/>
          </a:xfrm>
          <a:prstGeom prst="rect">
            <a:avLst/>
          </a:prstGeom>
        </p:spPr>
      </p:pic>
      <p:pic>
        <p:nvPicPr>
          <p:cNvPr id="12" name="Picture 11"/>
          <p:cNvPicPr>
            <a:picLocks noChangeAspect="1"/>
          </p:cNvPicPr>
          <p:nvPr/>
        </p:nvPicPr>
        <p:blipFill>
          <a:blip r:embed="rId7"/>
          <a:stretch>
            <a:fillRect/>
          </a:stretch>
        </p:blipFill>
        <p:spPr>
          <a:xfrm>
            <a:off x="4419600" y="609600"/>
            <a:ext cx="228600" cy="2286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Tam</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err="1" smtClean="0"/>
              <a:t>Sausilito</a:t>
            </a:r>
            <a:r>
              <a:rPr lang="en-US" dirty="0" smtClean="0"/>
              <a:t> </a:t>
            </a:r>
            <a:r>
              <a:rPr lang="en-US" dirty="0" err="1" smtClean="0"/>
              <a:t>bikepath</a:t>
            </a:r>
            <a:r>
              <a:rPr lang="en-US" dirty="0" smtClean="0"/>
              <a:t> + Hwy 1</a:t>
            </a:r>
          </a:p>
          <a:p>
            <a:pPr marL="342900" indent="-342900">
              <a:buFont typeface="+mj-lt"/>
              <a:buAutoNum type="arabicPeriod"/>
            </a:pPr>
            <a:r>
              <a:rPr lang="en-US" dirty="0" smtClean="0"/>
              <a:t>Panoramic Hwy across ridge</a:t>
            </a:r>
          </a:p>
          <a:p>
            <a:pPr marL="342900" indent="-342900">
              <a:buFont typeface="+mj-lt"/>
              <a:buAutoNum type="arabicPeriod"/>
            </a:pPr>
            <a:r>
              <a:rPr lang="en-US" dirty="0" smtClean="0"/>
              <a:t>Climb to Tam summit</a:t>
            </a:r>
          </a:p>
          <a:p>
            <a:pPr marL="342900" indent="-342900"/>
            <a:endParaRPr lang="en-US" dirty="0" smtClean="0"/>
          </a:p>
          <a:p>
            <a:r>
              <a:rPr lang="en-US" b="1" dirty="0" smtClean="0"/>
              <a:t>Statistics:</a:t>
            </a:r>
          </a:p>
          <a:p>
            <a:r>
              <a:rPr lang="en-US" dirty="0" smtClean="0"/>
              <a:t>	Distance:	9.6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This is a nice climb from sea level to 2500’.  Hwy 1 can be crowded on weekends.  Panoramic Hwy has nice views of Muir Woods and Tam provides nice Bay views on a clear day.  Also provides an alternative descent into Stinson Beach on Panoramic.</a:t>
            </a:r>
          </a:p>
          <a:p>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462867" y="152400"/>
            <a:ext cx="5681133" cy="4953000"/>
          </a:xfrm>
          <a:prstGeom prst="rect">
            <a:avLst/>
          </a:prstGeom>
        </p:spPr>
      </p:pic>
      <p:sp>
        <p:nvSpPr>
          <p:cNvPr id="7" name="Rectangle 6"/>
          <p:cNvSpPr/>
          <p:nvPr/>
        </p:nvSpPr>
        <p:spPr>
          <a:xfrm>
            <a:off x="3505200" y="5105400"/>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72000" y="838200"/>
            <a:ext cx="232475" cy="228600"/>
          </a:xfrm>
          <a:prstGeom prst="rect">
            <a:avLst/>
          </a:prstGeom>
        </p:spPr>
      </p:pic>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495800" y="1447800"/>
            <a:ext cx="232475" cy="228600"/>
          </a:xfrm>
          <a:prstGeom prst="rect">
            <a:avLst/>
          </a:prstGeom>
        </p:spPr>
      </p:pic>
      <p:pic>
        <p:nvPicPr>
          <p:cNvPr id="10" name="Picture 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705600" y="3429000"/>
            <a:ext cx="232475" cy="228600"/>
          </a:xfrm>
          <a:prstGeom prst="rect">
            <a:avLst/>
          </a:prstGeom>
        </p:spPr>
      </p:pic>
      <p:pic>
        <p:nvPicPr>
          <p:cNvPr id="11" name="Picture 10"/>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409700" y="1066800"/>
            <a:ext cx="6324600" cy="4724400"/>
          </a:xfrm>
          <a:prstGeom prst="rect">
            <a:avLst/>
          </a:prstGeom>
        </p:spPr>
      </p:pic>
      <p:pic>
        <p:nvPicPr>
          <p:cNvPr id="12" name="Picture 11"/>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416050" y="1701800"/>
            <a:ext cx="6311900" cy="345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style.rotation</p:attrName>
                                        </p:attrNameLst>
                                      </p:cBhvr>
                                      <p:tavLst>
                                        <p:tav tm="0">
                                          <p:val>
                                            <p:fltVal val="720"/>
                                          </p:val>
                                        </p:tav>
                                        <p:tav tm="100000">
                                          <p:val>
                                            <p:fltVal val="0"/>
                                          </p:val>
                                        </p:tav>
                                      </p:tavLst>
                                    </p:anim>
                                    <p:anim calcmode="lin" valueType="num">
                                      <p:cBhvr>
                                        <p:cTn id="9" dur="500" fill="hold"/>
                                        <p:tgtEl>
                                          <p:spTgt spid="8"/>
                                        </p:tgtEl>
                                        <p:attrNameLst>
                                          <p:attrName>ppt_h</p:attrName>
                                        </p:attrNameLst>
                                      </p:cBhvr>
                                      <p:tavLst>
                                        <p:tav tm="0">
                                          <p:val>
                                            <p:fltVal val="0"/>
                                          </p:val>
                                        </p:tav>
                                        <p:tav tm="100000">
                                          <p:val>
                                            <p:strVal val="#ppt_h"/>
                                          </p:val>
                                        </p:tav>
                                      </p:tavLst>
                                    </p:anim>
                                    <p:anim calcmode="lin" valueType="num">
                                      <p:cBhvr>
                                        <p:cTn id="10" dur="500" fill="hold"/>
                                        <p:tgtEl>
                                          <p:spTgt spid="8"/>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style.rotation</p:attrName>
                                        </p:attrNameLst>
                                      </p:cBhvr>
                                      <p:tavLst>
                                        <p:tav tm="0">
                                          <p:val>
                                            <p:fltVal val="720"/>
                                          </p:val>
                                        </p:tav>
                                        <p:tav tm="100000">
                                          <p:val>
                                            <p:fltVal val="0"/>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style.rotation</p:attrName>
                                        </p:attrNameLst>
                                      </p:cBhvr>
                                      <p:tavLst>
                                        <p:tav tm="0">
                                          <p:val>
                                            <p:fltVal val="720"/>
                                          </p:val>
                                        </p:tav>
                                        <p:tav tm="100000">
                                          <p:val>
                                            <p:fltVal val="0"/>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Hwy 1 to Stinson Beach/Bolinas/Point Reyes</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err="1" smtClean="0"/>
              <a:t>Sausilito</a:t>
            </a:r>
            <a:r>
              <a:rPr lang="en-US" dirty="0" smtClean="0"/>
              <a:t> </a:t>
            </a:r>
            <a:r>
              <a:rPr lang="en-US" dirty="0" err="1" smtClean="0"/>
              <a:t>bikepath</a:t>
            </a:r>
            <a:r>
              <a:rPr lang="en-US" dirty="0" smtClean="0"/>
              <a:t> + Hwy 1</a:t>
            </a:r>
          </a:p>
          <a:p>
            <a:pPr marL="342900" indent="-342900">
              <a:buFont typeface="+mj-lt"/>
              <a:buAutoNum type="arabicPeriod"/>
            </a:pPr>
            <a:r>
              <a:rPr lang="en-US" dirty="0" smtClean="0"/>
              <a:t>Continue on Hwy 1 ad </a:t>
            </a:r>
            <a:r>
              <a:rPr lang="en-US" dirty="0" err="1" smtClean="0"/>
              <a:t>nausem</a:t>
            </a:r>
            <a:endParaRPr lang="en-US" dirty="0" smtClean="0"/>
          </a:p>
          <a:p>
            <a:pPr marL="342900" indent="-342900"/>
            <a:endParaRPr lang="en-US" dirty="0" smtClean="0"/>
          </a:p>
          <a:p>
            <a:r>
              <a:rPr lang="en-US" b="1" dirty="0" smtClean="0"/>
              <a:t>Statistics:</a:t>
            </a:r>
          </a:p>
          <a:p>
            <a:r>
              <a:rPr lang="en-US" dirty="0" smtClean="0"/>
              <a:t>	Distance:	7/12/19/28 miles</a:t>
            </a:r>
          </a:p>
          <a:p>
            <a:r>
              <a:rPr lang="en-US" dirty="0" smtClean="0"/>
              <a:t>	Ascent:	</a:t>
            </a:r>
          </a:p>
          <a:p>
            <a:r>
              <a:rPr lang="en-US" dirty="0" smtClean="0"/>
              <a:t>	Descent:	</a:t>
            </a:r>
          </a:p>
          <a:p>
            <a:r>
              <a:rPr lang="en-US" dirty="0" smtClean="0"/>
              <a:t>	Difficulty:	Intermediate-Advanced</a:t>
            </a:r>
          </a:p>
          <a:p>
            <a:endParaRPr lang="en-US" dirty="0" smtClean="0"/>
          </a:p>
          <a:p>
            <a:r>
              <a:rPr lang="en-US" b="1" dirty="0" smtClean="0"/>
              <a:t>Notes:</a:t>
            </a:r>
          </a:p>
          <a:p>
            <a:r>
              <a:rPr lang="en-US" dirty="0" smtClean="0"/>
              <a:t> Hwy. 1 North of SF is a must for scenic long rides.  The 1</a:t>
            </a:r>
            <a:r>
              <a:rPr lang="en-US" baseline="30000" dirty="0" smtClean="0"/>
              <a:t>st</a:t>
            </a:r>
            <a:r>
              <a:rPr lang="en-US" dirty="0" smtClean="0"/>
              <a:t> 11 miles have 2 large climbs and rolling hills.  Between Stinson Beach &amp; Bolinas is an awesome flat road along Bolinas Lagoon.  After that it gets tedious and tiring with a few extra climbs and heavy winds.  Panoramic is alternative to Stinson Beach and Sir Francis Drake is alternative to Point Reyes.</a:t>
            </a:r>
          </a:p>
          <a:p>
            <a:endParaRPr lang="en-US" dirty="0"/>
          </a:p>
        </p:txBody>
      </p:sp>
      <p:pic>
        <p:nvPicPr>
          <p:cNvPr id="6" name="Picture 5"/>
          <p:cNvPicPr>
            <a:picLocks noChangeAspect="1"/>
          </p:cNvPicPr>
          <p:nvPr/>
        </p:nvPicPr>
        <mc:AlternateContent>
          <mc:Choice xmlns:ma="http://schemas.microsoft.com/office/mac/drawingml/2008/main" Requires="ma">
            <p:blipFill>
              <a:blip r:embed="rId2"/>
              <a:srcRect t="1211"/>
              <a:stretch>
                <a:fillRect/>
              </a:stretch>
            </p:blipFill>
          </mc:Choice>
          <mc:Fallback>
            <p:blipFill>
              <a:blip r:embed="rId3"/>
              <a:srcRect t="1211"/>
              <a:stretch>
                <a:fillRect/>
              </a:stretch>
            </p:blipFill>
          </mc:Fallback>
        </mc:AlternateContent>
        <p:spPr>
          <a:xfrm>
            <a:off x="3450788" y="0"/>
            <a:ext cx="5693211" cy="4724400"/>
          </a:xfrm>
          <a:prstGeom prst="rect">
            <a:avLst/>
          </a:prstGeom>
        </p:spPr>
      </p:pic>
      <p:sp>
        <p:nvSpPr>
          <p:cNvPr id="7" name="Rectangle 6"/>
          <p:cNvSpPr/>
          <p:nvPr/>
        </p:nvSpPr>
        <p:spPr>
          <a:xfrm>
            <a:off x="3505200" y="4719935"/>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010400" y="3352800"/>
            <a:ext cx="232475" cy="228600"/>
          </a:xfrm>
          <a:prstGeom prst="rect">
            <a:avLst/>
          </a:prstGeom>
        </p:spPr>
      </p:pic>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467600" y="3657600"/>
            <a:ext cx="232475" cy="228600"/>
          </a:xfrm>
          <a:prstGeom prst="rect">
            <a:avLst/>
          </a:prstGeom>
        </p:spPr>
      </p:pic>
      <p:pic>
        <p:nvPicPr>
          <p:cNvPr id="10" name="Picture 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848600" y="3810000"/>
            <a:ext cx="232475" cy="228600"/>
          </a:xfrm>
          <a:prstGeom prst="rect">
            <a:avLst/>
          </a:prstGeom>
        </p:spPr>
      </p:pic>
      <p:pic>
        <p:nvPicPr>
          <p:cNvPr id="11" name="Picture 10"/>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403350" y="1060450"/>
            <a:ext cx="6337300" cy="4737100"/>
          </a:xfrm>
          <a:prstGeom prst="rect">
            <a:avLst/>
          </a:prstGeom>
        </p:spPr>
      </p:pic>
      <p:pic>
        <p:nvPicPr>
          <p:cNvPr id="12" name="Picture 11"/>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403350" y="1320800"/>
            <a:ext cx="6337300" cy="421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style.rotation</p:attrName>
                                        </p:attrNameLst>
                                      </p:cBhvr>
                                      <p:tavLst>
                                        <p:tav tm="0">
                                          <p:val>
                                            <p:fltVal val="720"/>
                                          </p:val>
                                        </p:tav>
                                        <p:tav tm="100000">
                                          <p:val>
                                            <p:fltVal val="0"/>
                                          </p:val>
                                        </p:tav>
                                      </p:tavLst>
                                    </p:anim>
                                    <p:anim calcmode="lin" valueType="num">
                                      <p:cBhvr>
                                        <p:cTn id="9" dur="500" fill="hold"/>
                                        <p:tgtEl>
                                          <p:spTgt spid="10"/>
                                        </p:tgtEl>
                                        <p:attrNameLst>
                                          <p:attrName>ppt_h</p:attrName>
                                        </p:attrNameLst>
                                      </p:cBhvr>
                                      <p:tavLst>
                                        <p:tav tm="0">
                                          <p:val>
                                            <p:fltVal val="0"/>
                                          </p:val>
                                        </p:tav>
                                        <p:tav tm="100000">
                                          <p:val>
                                            <p:strVal val="#ppt_h"/>
                                          </p:val>
                                        </p:tav>
                                      </p:tavLst>
                                    </p:anim>
                                    <p:anim calcmode="lin" valueType="num">
                                      <p:cBhvr>
                                        <p:cTn id="10" dur="500" fill="hold"/>
                                        <p:tgtEl>
                                          <p:spTgt spid="1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style.rotation</p:attrName>
                                        </p:attrNameLst>
                                      </p:cBhvr>
                                      <p:tavLst>
                                        <p:tav tm="0">
                                          <p:val>
                                            <p:fltVal val="720"/>
                                          </p:val>
                                        </p:tav>
                                        <p:tav tm="100000">
                                          <p:val>
                                            <p:fltVal val="0"/>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style.rotation</p:attrName>
                                        </p:attrNameLst>
                                      </p:cBhvr>
                                      <p:tavLst>
                                        <p:tav tm="0">
                                          <p:val>
                                            <p:fltVal val="720"/>
                                          </p:val>
                                        </p:tav>
                                        <p:tav tm="100000">
                                          <p:val>
                                            <p:fltVal val="0"/>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 calcmode="lin" valueType="num">
                                      <p:cBhvr>
                                        <p:cTn id="22" dur="5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 Valley to Fairfax</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err="1" smtClean="0"/>
              <a:t>Sausilito</a:t>
            </a:r>
            <a:r>
              <a:rPr lang="en-US" dirty="0" smtClean="0"/>
              <a:t> </a:t>
            </a:r>
            <a:r>
              <a:rPr lang="en-US" dirty="0" err="1" smtClean="0"/>
              <a:t>bikepath</a:t>
            </a:r>
            <a:endParaRPr lang="en-US" dirty="0" smtClean="0"/>
          </a:p>
          <a:p>
            <a:pPr marL="342900" indent="-342900">
              <a:buFont typeface="+mj-lt"/>
              <a:buAutoNum type="arabicPeriod"/>
            </a:pPr>
            <a:r>
              <a:rPr lang="en-US" dirty="0" smtClean="0"/>
              <a:t>Camino Alto/Corte Madera/Magnolia</a:t>
            </a:r>
          </a:p>
          <a:p>
            <a:pPr marL="342900" indent="-342900">
              <a:buFont typeface="+mj-lt"/>
              <a:buAutoNum type="arabicPeriod"/>
            </a:pPr>
            <a:r>
              <a:rPr lang="en-US" dirty="0" smtClean="0"/>
              <a:t>Sir Francis Drake Blvd.</a:t>
            </a:r>
          </a:p>
          <a:p>
            <a:pPr marL="342900" indent="-342900"/>
            <a:endParaRPr lang="en-US" dirty="0" smtClean="0"/>
          </a:p>
          <a:p>
            <a:r>
              <a:rPr lang="en-US" b="1" dirty="0" smtClean="0"/>
              <a:t>Statistics:</a:t>
            </a:r>
          </a:p>
          <a:p>
            <a:r>
              <a:rPr lang="en-US" dirty="0" smtClean="0"/>
              <a:t>	Distance:	9.2 miles</a:t>
            </a:r>
          </a:p>
          <a:p>
            <a:r>
              <a:rPr lang="en-US" dirty="0" smtClean="0"/>
              <a:t>	Ascent:	</a:t>
            </a:r>
          </a:p>
          <a:p>
            <a:r>
              <a:rPr lang="en-US" dirty="0" smtClean="0"/>
              <a:t>	Descent:	</a:t>
            </a:r>
          </a:p>
          <a:p>
            <a:r>
              <a:rPr lang="en-US" dirty="0" smtClean="0"/>
              <a:t>	Difficulty:	Beg. - Intermediate</a:t>
            </a:r>
          </a:p>
          <a:p>
            <a:endParaRPr lang="en-US" dirty="0" smtClean="0"/>
          </a:p>
          <a:p>
            <a:r>
              <a:rPr lang="en-US" b="1" dirty="0" smtClean="0"/>
              <a:t>Notes:</a:t>
            </a:r>
          </a:p>
          <a:p>
            <a:r>
              <a:rPr lang="en-US" dirty="0" smtClean="0"/>
              <a:t> Camino Alto/Corte Madera are a large climb with sharp curves and blind driveways.  Sir Francis Drake has heavy traffic, but I don’t know of a better route yet. </a:t>
            </a:r>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657599" y="0"/>
            <a:ext cx="5250651" cy="5975350"/>
          </a:xfrm>
          <a:prstGeom prst="rect">
            <a:avLst/>
          </a:prstGeom>
        </p:spPr>
      </p:pic>
      <p:sp>
        <p:nvSpPr>
          <p:cNvPr id="6" name="Rectangle 5"/>
          <p:cNvSpPr/>
          <p:nvPr/>
        </p:nvSpPr>
        <p:spPr>
          <a:xfrm>
            <a:off x="3657600" y="5943600"/>
            <a:ext cx="1828800" cy="461665"/>
          </a:xfrm>
          <a:prstGeom prst="rect">
            <a:avLst/>
          </a:prstGeom>
        </p:spPr>
        <p:txBody>
          <a:bodyPr wrap="square">
            <a:spAutoFit/>
          </a:bodyPr>
          <a:lstStyle/>
          <a:p>
            <a:r>
              <a:rPr lang="en-US" dirty="0" smtClean="0">
                <a:hlinkClick r:id="rId4"/>
              </a:rPr>
              <a:t>Link to Map</a:t>
            </a:r>
            <a:endParaRPr lang="en-US" dirty="0"/>
          </a:p>
        </p:txBody>
      </p:sp>
      <p:pic>
        <p:nvPicPr>
          <p:cNvPr id="7" name="Picture 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315200" y="4343400"/>
            <a:ext cx="232475" cy="228600"/>
          </a:xfrm>
          <a:prstGeom prst="rect">
            <a:avLst/>
          </a:prstGeom>
        </p:spPr>
      </p:pic>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315200" y="4953000"/>
            <a:ext cx="232475" cy="2286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Fairfax-Bolinas</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err="1" smtClean="0"/>
              <a:t>Sausilito</a:t>
            </a:r>
            <a:r>
              <a:rPr lang="en-US" dirty="0" smtClean="0"/>
              <a:t> </a:t>
            </a:r>
            <a:r>
              <a:rPr lang="en-US" dirty="0" err="1" smtClean="0"/>
              <a:t>bikepath</a:t>
            </a:r>
            <a:r>
              <a:rPr lang="en-US" dirty="0" smtClean="0"/>
              <a:t> to Sir Francis Drake Blvd.</a:t>
            </a:r>
          </a:p>
          <a:p>
            <a:pPr marL="342900" indent="-342900">
              <a:buFont typeface="+mj-lt"/>
              <a:buAutoNum type="arabicPeriod"/>
            </a:pPr>
            <a:r>
              <a:rPr lang="en-US" dirty="0" smtClean="0"/>
              <a:t>Sir Francis Drake to Fairfax</a:t>
            </a:r>
          </a:p>
          <a:p>
            <a:pPr marL="342900" indent="-342900">
              <a:buFont typeface="+mj-lt"/>
              <a:buAutoNum type="arabicPeriod"/>
            </a:pPr>
            <a:r>
              <a:rPr lang="en-US" dirty="0" smtClean="0"/>
              <a:t>Fairfax-Bolinas route</a:t>
            </a:r>
          </a:p>
          <a:p>
            <a:pPr marL="342900" indent="-342900"/>
            <a:endParaRPr lang="en-US" dirty="0" smtClean="0"/>
          </a:p>
          <a:p>
            <a:r>
              <a:rPr lang="en-US" b="1" dirty="0" smtClean="0"/>
              <a:t>Statistics:</a:t>
            </a:r>
          </a:p>
          <a:p>
            <a:r>
              <a:rPr lang="en-US" dirty="0" smtClean="0"/>
              <a:t>	Distance:	24.5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This is one of my favorite rides.  Once you leave Fairfax, the road has little to no traffic and beautiful lakeside scenery.  There are 2 major climbs and a fast windy descent to the ocean.  From Bolinas, loop back around on Hwy 1 to complete the ride.</a:t>
            </a:r>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05200" y="62897"/>
            <a:ext cx="5562600" cy="5194903"/>
          </a:xfrm>
          <a:prstGeom prst="rect">
            <a:avLst/>
          </a:prstGeom>
        </p:spPr>
      </p:pic>
      <p:sp>
        <p:nvSpPr>
          <p:cNvPr id="7" name="Rectangle 6"/>
          <p:cNvSpPr/>
          <p:nvPr/>
        </p:nvSpPr>
        <p:spPr>
          <a:xfrm>
            <a:off x="3505200" y="5257800"/>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800600" y="2057400"/>
            <a:ext cx="232475" cy="228600"/>
          </a:xfrm>
          <a:prstGeom prst="rect">
            <a:avLst/>
          </a:prstGeom>
        </p:spPr>
      </p:pic>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334000" y="2133600"/>
            <a:ext cx="232475" cy="228600"/>
          </a:xfrm>
          <a:prstGeom prst="rect">
            <a:avLst/>
          </a:prstGeom>
        </p:spPr>
      </p:pic>
      <p:pic>
        <p:nvPicPr>
          <p:cNvPr id="10" name="Picture 9"/>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22300" y="1371600"/>
            <a:ext cx="78994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style.rotation</p:attrName>
                                        </p:attrNameLst>
                                      </p:cBhvr>
                                      <p:tavLst>
                                        <p:tav tm="0">
                                          <p:val>
                                            <p:fltVal val="720"/>
                                          </p:val>
                                        </p:tav>
                                        <p:tav tm="100000">
                                          <p:val>
                                            <p:fltVal val="0"/>
                                          </p:val>
                                        </p:tav>
                                      </p:tavLst>
                                    </p:anim>
                                    <p:anim calcmode="lin" valueType="num">
                                      <p:cBhvr>
                                        <p:cTn id="9" dur="500" fill="hold"/>
                                        <p:tgtEl>
                                          <p:spTgt spid="9"/>
                                        </p:tgtEl>
                                        <p:attrNameLst>
                                          <p:attrName>ppt_h</p:attrName>
                                        </p:attrNameLst>
                                      </p:cBhvr>
                                      <p:tavLst>
                                        <p:tav tm="0">
                                          <p:val>
                                            <p:fltVal val="0"/>
                                          </p:val>
                                        </p:tav>
                                        <p:tav tm="100000">
                                          <p:val>
                                            <p:strVal val="#ppt_h"/>
                                          </p:val>
                                        </p:tav>
                                      </p:tavLst>
                                    </p:anim>
                                    <p:anim calcmode="lin" valueType="num">
                                      <p:cBhvr>
                                        <p:cTn id="10" dur="500" fill="hold"/>
                                        <p:tgtEl>
                                          <p:spTgt spid="9"/>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style.rotation</p:attrName>
                                        </p:attrNameLst>
                                      </p:cBhvr>
                                      <p:tavLst>
                                        <p:tav tm="0">
                                          <p:val>
                                            <p:fltVal val="720"/>
                                          </p:val>
                                        </p:tav>
                                        <p:tav tm="100000">
                                          <p:val>
                                            <p:fltVal val="0"/>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Reyes (SFD route)</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err="1" smtClean="0"/>
              <a:t>Sausilito</a:t>
            </a:r>
            <a:r>
              <a:rPr lang="en-US" dirty="0" smtClean="0"/>
              <a:t> </a:t>
            </a:r>
            <a:r>
              <a:rPr lang="en-US" dirty="0" err="1" smtClean="0"/>
              <a:t>bikepath</a:t>
            </a:r>
            <a:r>
              <a:rPr lang="en-US" dirty="0" smtClean="0"/>
              <a:t> to Sir Francis Drake Blvd.</a:t>
            </a:r>
          </a:p>
          <a:p>
            <a:pPr marL="342900" indent="-342900">
              <a:buFont typeface="+mj-lt"/>
              <a:buAutoNum type="arabicPeriod"/>
            </a:pPr>
            <a:r>
              <a:rPr lang="en-US" dirty="0" smtClean="0"/>
              <a:t>Sir Francis Drake to </a:t>
            </a:r>
            <a:r>
              <a:rPr lang="en-US" dirty="0" err="1" smtClean="0"/>
              <a:t>Olema</a:t>
            </a:r>
            <a:endParaRPr lang="en-US" dirty="0" smtClean="0"/>
          </a:p>
          <a:p>
            <a:pPr marL="342900" indent="-342900">
              <a:buFont typeface="+mj-lt"/>
              <a:buAutoNum type="arabicPeriod"/>
            </a:pPr>
            <a:r>
              <a:rPr lang="en-US" dirty="0" smtClean="0"/>
              <a:t>Continue on SFD into Point Reyes</a:t>
            </a:r>
          </a:p>
          <a:p>
            <a:pPr marL="342900" indent="-342900"/>
            <a:endParaRPr lang="en-US" dirty="0" smtClean="0"/>
          </a:p>
          <a:p>
            <a:r>
              <a:rPr lang="en-US" b="1" dirty="0" smtClean="0"/>
              <a:t>Statistics:</a:t>
            </a:r>
          </a:p>
          <a:p>
            <a:r>
              <a:rPr lang="en-US" dirty="0" smtClean="0"/>
              <a:t>	Distance:	44.1 miles</a:t>
            </a:r>
          </a:p>
          <a:p>
            <a:r>
              <a:rPr lang="en-US" dirty="0" smtClean="0"/>
              <a:t>	Ascent:	</a:t>
            </a:r>
          </a:p>
          <a:p>
            <a:r>
              <a:rPr lang="en-US" dirty="0" smtClean="0"/>
              <a:t>	Descent:	</a:t>
            </a:r>
          </a:p>
          <a:p>
            <a:r>
              <a:rPr lang="en-US" dirty="0" smtClean="0"/>
              <a:t>	Difficulty:	Advanced</a:t>
            </a:r>
          </a:p>
          <a:p>
            <a:endParaRPr lang="en-US" dirty="0" smtClean="0"/>
          </a:p>
          <a:p>
            <a:r>
              <a:rPr lang="en-US" b="1" dirty="0" smtClean="0"/>
              <a:t>Notes:</a:t>
            </a:r>
          </a:p>
          <a:p>
            <a:r>
              <a:rPr lang="en-US" dirty="0" smtClean="0"/>
              <a:t> I prefer this ride to Point Reyes.  SFD has heavy traffic on some parts but is relatively flat.  However, Point Reyes itself is rolling hills ad </a:t>
            </a:r>
            <a:r>
              <a:rPr lang="en-US" dirty="0" err="1" smtClean="0"/>
              <a:t>nausem</a:t>
            </a:r>
            <a:r>
              <a:rPr lang="en-US" dirty="0" smtClean="0"/>
              <a:t> and head winds in both directions.  The scenery is moderate.</a:t>
            </a:r>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414623" y="152400"/>
            <a:ext cx="5729377" cy="4572000"/>
          </a:xfrm>
          <a:prstGeom prst="rect">
            <a:avLst/>
          </a:prstGeom>
        </p:spPr>
      </p:pic>
      <p:sp>
        <p:nvSpPr>
          <p:cNvPr id="7" name="Rectangle 6"/>
          <p:cNvSpPr/>
          <p:nvPr/>
        </p:nvSpPr>
        <p:spPr>
          <a:xfrm>
            <a:off x="3505200" y="4724400"/>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324600" y="2209800"/>
            <a:ext cx="232475" cy="228600"/>
          </a:xfrm>
          <a:prstGeom prst="rect">
            <a:avLst/>
          </a:prstGeom>
        </p:spPr>
      </p:pic>
      <p:pic>
        <p:nvPicPr>
          <p:cNvPr id="9" name="Picture 8"/>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397000" y="1301750"/>
            <a:ext cx="6350000" cy="4254500"/>
          </a:xfrm>
          <a:prstGeom prst="rect">
            <a:avLst/>
          </a:prstGeom>
        </p:spPr>
      </p:pic>
      <p:pic>
        <p:nvPicPr>
          <p:cNvPr id="10" name="Picture 9"/>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403350" y="1047750"/>
            <a:ext cx="6337300" cy="4762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style.rotation</p:attrName>
                                        </p:attrNameLst>
                                      </p:cBhvr>
                                      <p:tavLst>
                                        <p:tav tm="0">
                                          <p:val>
                                            <p:fltVal val="720"/>
                                          </p:val>
                                        </p:tav>
                                        <p:tav tm="100000">
                                          <p:val>
                                            <p:fltVal val="0"/>
                                          </p:val>
                                        </p:tav>
                                      </p:tavLst>
                                    </p:anim>
                                    <p:anim calcmode="lin" valueType="num">
                                      <p:cBhvr>
                                        <p:cTn id="9" dur="500" fill="hold"/>
                                        <p:tgtEl>
                                          <p:spTgt spid="8"/>
                                        </p:tgtEl>
                                        <p:attrNameLst>
                                          <p:attrName>ppt_h</p:attrName>
                                        </p:attrNameLst>
                                      </p:cBhvr>
                                      <p:tavLst>
                                        <p:tav tm="0">
                                          <p:val>
                                            <p:fltVal val="0"/>
                                          </p:val>
                                        </p:tav>
                                        <p:tav tm="100000">
                                          <p:val>
                                            <p:strVal val="#ppt_h"/>
                                          </p:val>
                                        </p:tav>
                                      </p:tavLst>
                                    </p:anim>
                                    <p:anim calcmode="lin" valueType="num">
                                      <p:cBhvr>
                                        <p:cTn id="10"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a:t>
            </a:r>
            <a:br>
              <a:rPr lang="en-US" dirty="0" smtClean="0"/>
            </a:br>
            <a:r>
              <a:rPr lang="en-US" dirty="0" smtClean="0"/>
              <a:t>Mountain, Hybrid, Road, Triathlon, Touring</a:t>
            </a:r>
            <a:endParaRPr lang="en-US" dirty="0"/>
          </a:p>
        </p:txBody>
      </p:sp>
      <p:pic>
        <p:nvPicPr>
          <p:cNvPr id="5" name="Picture 4"/>
          <p:cNvPicPr>
            <a:picLocks noChangeAspect="1"/>
          </p:cNvPicPr>
          <p:nvPr/>
        </p:nvPicPr>
        <p:blipFill>
          <a:blip r:embed="rId2"/>
          <a:stretch>
            <a:fillRect/>
          </a:stretch>
        </p:blipFill>
        <p:spPr>
          <a:xfrm>
            <a:off x="0" y="1524000"/>
            <a:ext cx="3200400" cy="2133600"/>
          </a:xfrm>
          <a:prstGeom prst="rect">
            <a:avLst/>
          </a:prstGeom>
        </p:spPr>
      </p:pic>
      <p:pic>
        <p:nvPicPr>
          <p:cNvPr id="6" name="Picture 5"/>
          <p:cNvPicPr>
            <a:picLocks noChangeAspect="1"/>
          </p:cNvPicPr>
          <p:nvPr/>
        </p:nvPicPr>
        <p:blipFill>
          <a:blip r:embed="rId3"/>
          <a:stretch>
            <a:fillRect/>
          </a:stretch>
        </p:blipFill>
        <p:spPr>
          <a:xfrm>
            <a:off x="5715000" y="1524000"/>
            <a:ext cx="3429000" cy="2108835"/>
          </a:xfrm>
          <a:prstGeom prst="rect">
            <a:avLst/>
          </a:prstGeom>
        </p:spPr>
      </p:pic>
      <p:pic>
        <p:nvPicPr>
          <p:cNvPr id="7" name="Picture 6"/>
          <p:cNvPicPr>
            <a:picLocks noChangeAspect="1"/>
          </p:cNvPicPr>
          <p:nvPr/>
        </p:nvPicPr>
        <p:blipFill>
          <a:blip r:embed="rId4"/>
          <a:stretch>
            <a:fillRect/>
          </a:stretch>
        </p:blipFill>
        <p:spPr>
          <a:xfrm>
            <a:off x="2692400" y="3200400"/>
            <a:ext cx="3327400" cy="2076298"/>
          </a:xfrm>
          <a:prstGeom prst="rect">
            <a:avLst/>
          </a:prstGeom>
        </p:spPr>
      </p:pic>
      <p:pic>
        <p:nvPicPr>
          <p:cNvPr id="8" name="Picture 7"/>
          <p:cNvPicPr>
            <a:picLocks noChangeAspect="1"/>
          </p:cNvPicPr>
          <p:nvPr/>
        </p:nvPicPr>
        <p:blipFill>
          <a:blip r:embed="rId5"/>
          <a:stretch>
            <a:fillRect/>
          </a:stretch>
        </p:blipFill>
        <p:spPr>
          <a:xfrm>
            <a:off x="0" y="4724400"/>
            <a:ext cx="3200400" cy="2133600"/>
          </a:xfrm>
          <a:prstGeom prst="rect">
            <a:avLst/>
          </a:prstGeom>
        </p:spPr>
      </p:pic>
      <p:pic>
        <p:nvPicPr>
          <p:cNvPr id="9" name="Picture 8"/>
          <p:cNvPicPr>
            <a:picLocks noChangeAspect="1"/>
          </p:cNvPicPr>
          <p:nvPr/>
        </p:nvPicPr>
        <p:blipFill>
          <a:blip r:embed="rId6"/>
          <a:stretch>
            <a:fillRect/>
          </a:stretch>
        </p:blipFill>
        <p:spPr>
          <a:xfrm>
            <a:off x="5562600" y="4723486"/>
            <a:ext cx="3581400" cy="213451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North Bay</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err="1" smtClean="0"/>
              <a:t>Sausilito</a:t>
            </a:r>
            <a:r>
              <a:rPr lang="en-US" dirty="0" smtClean="0"/>
              <a:t> </a:t>
            </a:r>
            <a:r>
              <a:rPr lang="en-US" dirty="0" err="1" smtClean="0"/>
              <a:t>bikepath</a:t>
            </a:r>
            <a:r>
              <a:rPr lang="en-US" dirty="0" smtClean="0"/>
              <a:t> to Sir Francis Drake Blvd.</a:t>
            </a:r>
          </a:p>
          <a:p>
            <a:pPr marL="342900" indent="-342900">
              <a:buFont typeface="+mj-lt"/>
              <a:buAutoNum type="arabicPeriod"/>
            </a:pPr>
            <a:r>
              <a:rPr lang="en-US" dirty="0" smtClean="0"/>
              <a:t>Sir Francis Drake to San Rafael</a:t>
            </a:r>
          </a:p>
          <a:p>
            <a:pPr marL="342900" indent="-342900">
              <a:buFont typeface="+mj-lt"/>
              <a:buAutoNum type="arabicPeriod"/>
            </a:pPr>
            <a:r>
              <a:rPr lang="en-US" dirty="0" smtClean="0"/>
              <a:t>Secret bike path to Novato</a:t>
            </a:r>
          </a:p>
          <a:p>
            <a:pPr marL="342900" indent="-342900"/>
            <a:endParaRPr lang="en-US" dirty="0" smtClean="0"/>
          </a:p>
          <a:p>
            <a:r>
              <a:rPr lang="en-US" b="1" dirty="0" smtClean="0"/>
              <a:t>Statistics:</a:t>
            </a:r>
          </a:p>
          <a:p>
            <a:r>
              <a:rPr lang="en-US" dirty="0" smtClean="0"/>
              <a:t>	Distance:	19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This ride is a great way to circle North Bay.  There are only 2 moderate climbs.  The only problem is finding the unmarked secret bike path that parallels the 101.  Pay close attention!</a:t>
            </a:r>
          </a:p>
          <a:p>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17900" y="76200"/>
            <a:ext cx="5626100" cy="5435600"/>
          </a:xfrm>
          <a:prstGeom prst="rect">
            <a:avLst/>
          </a:prstGeom>
        </p:spPr>
      </p:pic>
      <p:sp>
        <p:nvSpPr>
          <p:cNvPr id="6" name="Rectangle 5"/>
          <p:cNvSpPr/>
          <p:nvPr/>
        </p:nvSpPr>
        <p:spPr>
          <a:xfrm>
            <a:off x="3505200" y="5562600"/>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172200" y="4953000"/>
            <a:ext cx="232475" cy="228600"/>
          </a:xfrm>
          <a:prstGeom prst="rect">
            <a:avLst/>
          </a:prstGeom>
        </p:spPr>
      </p:pic>
      <p:pic>
        <p:nvPicPr>
          <p:cNvPr id="9" name="Picture 8"/>
          <p:cNvPicPr>
            <a:picLocks noChangeAspect="1"/>
          </p:cNvPicPr>
          <p:nvPr/>
        </p:nvPicPr>
        <p:blipFill>
          <a:blip r:embed="rId7"/>
          <a:stretch>
            <a:fillRect/>
          </a:stretch>
        </p:blipFill>
        <p:spPr>
          <a:xfrm>
            <a:off x="6019800" y="1143000"/>
            <a:ext cx="228600" cy="228600"/>
          </a:xfrm>
          <a:prstGeom prst="rect">
            <a:avLst/>
          </a:prstGeom>
        </p:spPr>
      </p:pic>
      <p:pic>
        <p:nvPicPr>
          <p:cNvPr id="10" name="Picture 9"/>
          <p:cNvPicPr>
            <a:picLocks noChangeAspect="1"/>
          </p:cNvPicPr>
          <p:nvPr/>
        </p:nvPicPr>
        <p:blipFill>
          <a:blip r:embed="rId7"/>
          <a:stretch>
            <a:fillRect/>
          </a:stretch>
        </p:blipFill>
        <p:spPr>
          <a:xfrm>
            <a:off x="6019800" y="1600200"/>
            <a:ext cx="228600" cy="2286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North Bay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Napa Valley</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Use </a:t>
            </a:r>
            <a:r>
              <a:rPr lang="en-US" dirty="0" err="1" smtClean="0"/>
              <a:t>Carquinez</a:t>
            </a:r>
            <a:r>
              <a:rPr lang="en-US" dirty="0" smtClean="0"/>
              <a:t> bridge into Vallejo</a:t>
            </a:r>
          </a:p>
          <a:p>
            <a:pPr marL="342900" indent="-342900">
              <a:buFont typeface="+mj-lt"/>
              <a:buAutoNum type="arabicPeriod"/>
            </a:pPr>
            <a:r>
              <a:rPr lang="en-US" dirty="0" smtClean="0"/>
              <a:t>Hwy 29 North</a:t>
            </a:r>
          </a:p>
          <a:p>
            <a:pPr marL="342900" indent="-342900">
              <a:buFont typeface="+mj-lt"/>
              <a:buAutoNum type="arabicPeriod"/>
            </a:pPr>
            <a:r>
              <a:rPr lang="en-US" dirty="0" smtClean="0"/>
              <a:t>Hwy 221/Silverado Tr. North</a:t>
            </a:r>
          </a:p>
          <a:p>
            <a:pPr marL="342900" indent="-342900"/>
            <a:endParaRPr lang="en-US" dirty="0" smtClean="0"/>
          </a:p>
          <a:p>
            <a:r>
              <a:rPr lang="en-US" b="1" dirty="0" smtClean="0"/>
              <a:t>Statistics:</a:t>
            </a:r>
          </a:p>
          <a:p>
            <a:r>
              <a:rPr lang="en-US" dirty="0" smtClean="0"/>
              <a:t>	Distance:	28.3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This ride is a fun flat ride into wine country.  Can be extremely hot in afternoon.  A second route that parallels Hwy 29 proved to have poor roads – I’d stick to Silverado.  I have yet to explore Lake Hennessey or Sonoma County, but they seem interesting.</a:t>
            </a:r>
          </a:p>
          <a:p>
            <a:endParaRPr lang="en-US" dirty="0" smtClean="0"/>
          </a:p>
          <a:p>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038600" y="0"/>
            <a:ext cx="4673600" cy="5918200"/>
          </a:xfrm>
          <a:prstGeom prst="rect">
            <a:avLst/>
          </a:prstGeom>
        </p:spPr>
      </p:pic>
      <p:sp>
        <p:nvSpPr>
          <p:cNvPr id="7" name="Rectangle 6"/>
          <p:cNvSpPr/>
          <p:nvPr/>
        </p:nvSpPr>
        <p:spPr>
          <a:xfrm>
            <a:off x="4038600" y="5867400"/>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22300" y="1320800"/>
            <a:ext cx="7899400" cy="4216400"/>
          </a:xfrm>
          <a:prstGeom prst="rect">
            <a:avLst/>
          </a:prstGeom>
        </p:spPr>
      </p:pic>
      <p:pic>
        <p:nvPicPr>
          <p:cNvPr id="9" name="Picture 8"/>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09600" y="1295400"/>
            <a:ext cx="7899400" cy="421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Hwy 37 – East Bay to Marin</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Use </a:t>
            </a:r>
            <a:r>
              <a:rPr lang="en-US" dirty="0" err="1" smtClean="0"/>
              <a:t>Carquinez</a:t>
            </a:r>
            <a:r>
              <a:rPr lang="en-US" dirty="0" smtClean="0"/>
              <a:t> bridge into Vallejo</a:t>
            </a:r>
          </a:p>
          <a:p>
            <a:pPr marL="342900" indent="-342900">
              <a:buFont typeface="+mj-lt"/>
              <a:buAutoNum type="arabicPeriod"/>
            </a:pPr>
            <a:r>
              <a:rPr lang="en-US" dirty="0" smtClean="0"/>
              <a:t>Take Mare Island Causeway</a:t>
            </a:r>
          </a:p>
          <a:p>
            <a:pPr marL="342900" indent="-342900">
              <a:buFont typeface="+mj-lt"/>
              <a:buAutoNum type="arabicPeriod"/>
            </a:pPr>
            <a:r>
              <a:rPr lang="en-US" dirty="0" smtClean="0"/>
              <a:t>Hwy 37 (connects to </a:t>
            </a:r>
            <a:r>
              <a:rPr lang="en-US" dirty="0" err="1" smtClean="0"/>
              <a:t>bikepath</a:t>
            </a:r>
            <a:r>
              <a:rPr lang="en-US" dirty="0" smtClean="0"/>
              <a:t> in Novato to go South)</a:t>
            </a:r>
          </a:p>
          <a:p>
            <a:pPr marL="342900" indent="-342900"/>
            <a:endParaRPr lang="en-US" dirty="0" smtClean="0"/>
          </a:p>
          <a:p>
            <a:r>
              <a:rPr lang="en-US" b="1" dirty="0" smtClean="0"/>
              <a:t>Statistics:</a:t>
            </a:r>
          </a:p>
          <a:p>
            <a:r>
              <a:rPr lang="en-US" dirty="0" smtClean="0"/>
              <a:t>	Distance:	24.5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This ride is the fast way across North Bay, but it wasn’t intended for bikes.  The scenery is beautiful undeveloped marsh, but you’re on a 55mph Hwy shoulder &amp; the 3 bridges have narrow shoulders.  Connects to Marin County via the “secret </a:t>
            </a:r>
            <a:r>
              <a:rPr lang="en-US" dirty="0" err="1" smtClean="0"/>
              <a:t>bikepath</a:t>
            </a:r>
            <a:r>
              <a:rPr lang="en-US" dirty="0" smtClean="0"/>
              <a:t>”. </a:t>
            </a:r>
          </a:p>
          <a:p>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464242" y="0"/>
            <a:ext cx="5679758" cy="5105400"/>
          </a:xfrm>
          <a:prstGeom prst="rect">
            <a:avLst/>
          </a:prstGeom>
        </p:spPr>
      </p:pic>
      <p:sp>
        <p:nvSpPr>
          <p:cNvPr id="7" name="Rectangle 6"/>
          <p:cNvSpPr/>
          <p:nvPr/>
        </p:nvSpPr>
        <p:spPr>
          <a:xfrm>
            <a:off x="3505200" y="5105400"/>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096000" y="838200"/>
            <a:ext cx="232475" cy="228600"/>
          </a:xfrm>
          <a:prstGeom prst="rect">
            <a:avLst/>
          </a:prstGeom>
        </p:spPr>
      </p:pic>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495800" y="1600200"/>
            <a:ext cx="232475" cy="228600"/>
          </a:xfrm>
          <a:prstGeom prst="rect">
            <a:avLst/>
          </a:prstGeom>
        </p:spPr>
      </p:pic>
      <p:pic>
        <p:nvPicPr>
          <p:cNvPr id="10" name="Picture 9"/>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28650" y="1333500"/>
            <a:ext cx="78867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style.rotation</p:attrName>
                                        </p:attrNameLst>
                                      </p:cBhvr>
                                      <p:tavLst>
                                        <p:tav tm="0">
                                          <p:val>
                                            <p:fltVal val="720"/>
                                          </p:val>
                                        </p:tav>
                                        <p:tav tm="100000">
                                          <p:val>
                                            <p:fltVal val="0"/>
                                          </p:val>
                                        </p:tav>
                                      </p:tavLst>
                                    </p:anim>
                                    <p:anim calcmode="lin" valueType="num">
                                      <p:cBhvr>
                                        <p:cTn id="9" dur="500" fill="hold"/>
                                        <p:tgtEl>
                                          <p:spTgt spid="9"/>
                                        </p:tgtEl>
                                        <p:attrNameLst>
                                          <p:attrName>ppt_h</p:attrName>
                                        </p:attrNameLst>
                                      </p:cBhvr>
                                      <p:tavLst>
                                        <p:tav tm="0">
                                          <p:val>
                                            <p:fltVal val="0"/>
                                          </p:val>
                                        </p:tav>
                                        <p:tav tm="100000">
                                          <p:val>
                                            <p:strVal val="#ppt_h"/>
                                          </p:val>
                                        </p:tav>
                                      </p:tavLst>
                                    </p:anim>
                                    <p:anim calcmode="lin" valueType="num">
                                      <p:cBhvr>
                                        <p:cTn id="10" dur="500" fill="hold"/>
                                        <p:tgtEl>
                                          <p:spTgt spid="9"/>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style.rotation</p:attrName>
                                        </p:attrNameLst>
                                      </p:cBhvr>
                                      <p:tavLst>
                                        <p:tav tm="0">
                                          <p:val>
                                            <p:fltVal val="720"/>
                                          </p:val>
                                        </p:tav>
                                        <p:tav tm="100000">
                                          <p:val>
                                            <p:fltVal val="0"/>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 Trail in North Bay</a:t>
            </a:r>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South Bay</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 Camino Real</a:t>
            </a:r>
            <a:endParaRPr lang="en-US" dirty="0"/>
          </a:p>
        </p:txBody>
      </p:sp>
      <p:sp>
        <p:nvSpPr>
          <p:cNvPr id="6" name="Text Placeholder 5"/>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El Camino Real (connects to Mission St. or Daly City BART)</a:t>
            </a:r>
          </a:p>
          <a:p>
            <a:pPr marL="342900" indent="-342900"/>
            <a:endParaRPr lang="en-US" dirty="0" smtClean="0"/>
          </a:p>
          <a:p>
            <a:r>
              <a:rPr lang="en-US" b="1" dirty="0" smtClean="0"/>
              <a:t>Statistics:</a:t>
            </a:r>
          </a:p>
          <a:p>
            <a:r>
              <a:rPr lang="en-US" dirty="0" smtClean="0"/>
              <a:t>	Distance:	39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El Camino Real is a backbone route in South Bay that can be used to reach other routes.  It’s easy to use as a backup route.  However, road conditions and traffic levels are poor.  </a:t>
            </a:r>
          </a:p>
          <a:p>
            <a:endParaRPr lang="en-US" dirty="0" smtClean="0"/>
          </a:p>
          <a:p>
            <a:endParaRPr lang="en-US" dirty="0"/>
          </a:p>
        </p:txBody>
      </p:sp>
      <p:pic>
        <p:nvPicPr>
          <p:cNvPr id="7" name="Picture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12441" y="0"/>
            <a:ext cx="5631558" cy="5334000"/>
          </a:xfrm>
          <a:prstGeom prst="rect">
            <a:avLst/>
          </a:prstGeom>
        </p:spPr>
      </p:pic>
      <p:sp>
        <p:nvSpPr>
          <p:cNvPr id="8" name="Rectangle 7"/>
          <p:cNvSpPr/>
          <p:nvPr/>
        </p:nvSpPr>
        <p:spPr>
          <a:xfrm>
            <a:off x="3505200" y="5329535"/>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Milpitas &amp; San Jose</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Fremont/Warm Springs/Milpitas Blvd.</a:t>
            </a:r>
          </a:p>
          <a:p>
            <a:pPr marL="342900" indent="-342900">
              <a:buFont typeface="+mj-lt"/>
              <a:buAutoNum type="arabicPeriod"/>
            </a:pPr>
            <a:r>
              <a:rPr lang="en-US" dirty="0" smtClean="0"/>
              <a:t> Tasman Dr.</a:t>
            </a:r>
          </a:p>
          <a:p>
            <a:pPr marL="342900" indent="-342900">
              <a:buFont typeface="+mj-lt"/>
              <a:buAutoNum type="arabicPeriod"/>
            </a:pPr>
            <a:r>
              <a:rPr lang="en-US" dirty="0" smtClean="0"/>
              <a:t>Great American Pkwy/Bowers</a:t>
            </a:r>
          </a:p>
          <a:p>
            <a:pPr marL="342900" indent="-342900"/>
            <a:endParaRPr lang="en-US" dirty="0" smtClean="0"/>
          </a:p>
          <a:p>
            <a:r>
              <a:rPr lang="en-US" b="1" dirty="0" smtClean="0"/>
              <a:t>Statistics:</a:t>
            </a:r>
          </a:p>
          <a:p>
            <a:r>
              <a:rPr lang="en-US" dirty="0" smtClean="0"/>
              <a:t>	Distance:	27.6 miles</a:t>
            </a:r>
          </a:p>
          <a:p>
            <a:r>
              <a:rPr lang="en-US" dirty="0" smtClean="0"/>
              <a:t>	Ascent:	</a:t>
            </a:r>
          </a:p>
          <a:p>
            <a:r>
              <a:rPr lang="en-US" dirty="0" smtClean="0"/>
              <a:t>	Descent:	</a:t>
            </a:r>
          </a:p>
          <a:p>
            <a:r>
              <a:rPr lang="en-US" dirty="0" smtClean="0"/>
              <a:t>	Difficulty:	Easy-Intermediate</a:t>
            </a:r>
          </a:p>
          <a:p>
            <a:endParaRPr lang="en-US" dirty="0" smtClean="0"/>
          </a:p>
          <a:p>
            <a:r>
              <a:rPr lang="en-US" b="1" dirty="0" smtClean="0"/>
              <a:t>Notes:</a:t>
            </a:r>
          </a:p>
          <a:p>
            <a:r>
              <a:rPr lang="en-US" dirty="0" smtClean="0"/>
              <a:t>  This route connects to Union City routes &amp; BART.  The road quality here is astounding.  No real hills, but the Southern wind is crippling in the late afternoon.</a:t>
            </a:r>
          </a:p>
          <a:p>
            <a:endParaRPr lang="en-US" dirty="0" smtClean="0"/>
          </a:p>
          <a:p>
            <a:endParaRPr lang="en-US" dirty="0" smtClean="0"/>
          </a:p>
          <a:p>
            <a:endParaRPr lang="en-US" dirty="0"/>
          </a:p>
        </p:txBody>
      </p:sp>
      <p:pic>
        <p:nvPicPr>
          <p:cNvPr id="6" name="Picture 5"/>
          <p:cNvPicPr>
            <a:picLocks noChangeAspect="1"/>
          </p:cNvPicPr>
          <p:nvPr/>
        </p:nvPicPr>
        <mc:AlternateContent>
          <mc:Choice xmlns:ma="http://schemas.microsoft.com/office/mac/drawingml/2008/main" Requires="ma">
            <p:blipFill>
              <a:blip r:embed="rId2"/>
              <a:srcRect t="2636"/>
              <a:stretch>
                <a:fillRect/>
              </a:stretch>
            </p:blipFill>
          </mc:Choice>
          <mc:Fallback>
            <p:blipFill>
              <a:blip r:embed="rId3"/>
              <a:srcRect t="2636"/>
              <a:stretch>
                <a:fillRect/>
              </a:stretch>
            </p:blipFill>
          </mc:Fallback>
        </mc:AlternateContent>
        <p:spPr>
          <a:xfrm>
            <a:off x="3495810" y="0"/>
            <a:ext cx="5648190" cy="5562600"/>
          </a:xfrm>
          <a:prstGeom prst="rect">
            <a:avLst/>
          </a:prstGeom>
        </p:spPr>
      </p:pic>
      <p:sp>
        <p:nvSpPr>
          <p:cNvPr id="7" name="Rectangle 6"/>
          <p:cNvSpPr/>
          <p:nvPr/>
        </p:nvSpPr>
        <p:spPr>
          <a:xfrm>
            <a:off x="3505200" y="5558135"/>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Dumbarton Bridge</a:t>
            </a:r>
            <a:endParaRPr lang="en-US" dirty="0"/>
          </a:p>
        </p:txBody>
      </p:sp>
      <p:sp>
        <p:nvSpPr>
          <p:cNvPr id="4" name="Text Placeholder 3"/>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Union City Blvd. &amp; Marshlands</a:t>
            </a:r>
          </a:p>
          <a:p>
            <a:pPr marL="342900" indent="-342900">
              <a:buFont typeface="+mj-lt"/>
              <a:buAutoNum type="arabicPeriod"/>
            </a:pPr>
            <a:r>
              <a:rPr lang="en-US" dirty="0" smtClean="0"/>
              <a:t>Dumbarton Bridge</a:t>
            </a:r>
          </a:p>
          <a:p>
            <a:pPr marL="342900" indent="-342900">
              <a:buFont typeface="+mj-lt"/>
              <a:buAutoNum type="arabicPeriod"/>
            </a:pPr>
            <a:r>
              <a:rPr lang="en-US" dirty="0" smtClean="0"/>
              <a:t>Willow Rd. into Palo Alto</a:t>
            </a:r>
          </a:p>
          <a:p>
            <a:pPr marL="342900" indent="-342900"/>
            <a:endParaRPr lang="en-US" dirty="0" smtClean="0"/>
          </a:p>
          <a:p>
            <a:r>
              <a:rPr lang="en-US" b="1" dirty="0" smtClean="0"/>
              <a:t>Statistics:</a:t>
            </a:r>
          </a:p>
          <a:p>
            <a:r>
              <a:rPr lang="en-US" dirty="0" smtClean="0"/>
              <a:t>	Distance:	13.3 miles</a:t>
            </a:r>
          </a:p>
          <a:p>
            <a:r>
              <a:rPr lang="en-US" dirty="0" smtClean="0"/>
              <a:t>	Ascent:	</a:t>
            </a:r>
          </a:p>
          <a:p>
            <a:r>
              <a:rPr lang="en-US" dirty="0" smtClean="0"/>
              <a:t>	Descent:	</a:t>
            </a:r>
          </a:p>
          <a:p>
            <a:r>
              <a:rPr lang="en-US" dirty="0" smtClean="0"/>
              <a:t>	Difficulty:	Easy</a:t>
            </a:r>
          </a:p>
          <a:p>
            <a:endParaRPr lang="en-US" dirty="0" smtClean="0"/>
          </a:p>
          <a:p>
            <a:r>
              <a:rPr lang="en-US" b="1" dirty="0" smtClean="0"/>
              <a:t>Notes:</a:t>
            </a:r>
          </a:p>
          <a:p>
            <a:r>
              <a:rPr lang="en-US" dirty="0" smtClean="0"/>
              <a:t>  From East Bay, this is the fast way to Palo Alto by bike (BART/</a:t>
            </a:r>
            <a:r>
              <a:rPr lang="en-US" dirty="0" err="1" smtClean="0"/>
              <a:t>Caltrain</a:t>
            </a:r>
            <a:r>
              <a:rPr lang="en-US" dirty="0" smtClean="0"/>
              <a:t> is an alternative).  No real hills, but the Southern wind is crippling in the late afternoon.  It’s a very industrial ride though and the Dumbarton bridge stinks.</a:t>
            </a:r>
          </a:p>
          <a:p>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05200" y="0"/>
            <a:ext cx="5638800" cy="5484187"/>
          </a:xfrm>
          <a:prstGeom prst="rect">
            <a:avLst/>
          </a:prstGeom>
        </p:spPr>
      </p:pic>
      <p:sp>
        <p:nvSpPr>
          <p:cNvPr id="6" name="Rectangle 5"/>
          <p:cNvSpPr/>
          <p:nvPr/>
        </p:nvSpPr>
        <p:spPr>
          <a:xfrm>
            <a:off x="3505200" y="5486400"/>
            <a:ext cx="1828800" cy="461665"/>
          </a:xfrm>
          <a:prstGeom prst="rect">
            <a:avLst/>
          </a:prstGeom>
        </p:spPr>
        <p:txBody>
          <a:bodyPr wrap="square">
            <a:spAutoFit/>
          </a:bodyPr>
          <a:lstStyle/>
          <a:p>
            <a:r>
              <a:rPr lang="en-US" dirty="0" smtClean="0">
                <a:hlinkClick r:id="rId4"/>
              </a:rPr>
              <a:t>Link to Map</a:t>
            </a:r>
            <a:endParaRPr lang="en-US" dirty="0"/>
          </a:p>
        </p:txBody>
      </p:sp>
      <p:grpSp>
        <p:nvGrpSpPr>
          <p:cNvPr id="10" name="Group 9"/>
          <p:cNvGrpSpPr/>
          <p:nvPr/>
        </p:nvGrpSpPr>
        <p:grpSpPr>
          <a:xfrm>
            <a:off x="1524000" y="838200"/>
            <a:ext cx="4724400" cy="3581400"/>
            <a:chOff x="533400" y="381000"/>
            <a:chExt cx="5715000" cy="4343400"/>
          </a:xfrm>
        </p:grpSpPr>
        <p:sp>
          <p:nvSpPr>
            <p:cNvPr id="9" name="Rectangular Callout 8"/>
            <p:cNvSpPr/>
            <p:nvPr/>
          </p:nvSpPr>
          <p:spPr>
            <a:xfrm>
              <a:off x="533400" y="381000"/>
              <a:ext cx="5715000" cy="4343400"/>
            </a:xfrm>
            <a:prstGeom prst="wedgeRectCallout">
              <a:avLst>
                <a:gd name="adj1" fmla="val 65389"/>
                <a:gd name="adj2" fmla="val 5970"/>
              </a:avLst>
            </a:prstGeom>
            <a:gradFill flip="none" rotWithShape="1">
              <a:gsLst>
                <a:gs pos="0">
                  <a:schemeClr val="accent1">
                    <a:tint val="100000"/>
                    <a:shade val="100000"/>
                    <a:satMod val="130000"/>
                    <a:alpha val="47000"/>
                  </a:schemeClr>
                </a:gs>
                <a:gs pos="100000">
                  <a:schemeClr val="accent1">
                    <a:tint val="50000"/>
                    <a:shade val="100000"/>
                    <a:satMod val="350000"/>
                    <a:alpha val="4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mc:AlternateContent>
            <mc:Choice xmlns:ma="http://schemas.microsoft.com/office/mac/drawingml/2008/main" Requires="ma">
              <p:blipFill>
                <a:blip r:embed="rId5"/>
                <a:srcRect l="10645" r="18710"/>
                <a:stretch>
                  <a:fillRect/>
                </a:stretch>
              </p:blipFill>
            </mc:Choice>
            <mc:Fallback>
              <p:blipFill>
                <a:blip r:embed="rId6"/>
                <a:srcRect l="10645" r="18710"/>
                <a:stretch>
                  <a:fillRect/>
                </a:stretch>
              </p:blipFill>
            </mc:Fallback>
          </mc:AlternateContent>
          <p:spPr>
            <a:xfrm>
              <a:off x="609600" y="457200"/>
              <a:ext cx="5562600" cy="4191000"/>
            </a:xfrm>
            <a:prstGeom prst="rect">
              <a:avLst/>
            </a:prstGeom>
          </p:spPr>
        </p:pic>
      </p:grpSp>
      <p:pic>
        <p:nvPicPr>
          <p:cNvPr id="11" name="Picture 10"/>
          <p:cNvPicPr>
            <a:picLocks noChangeAspect="1"/>
          </p:cNvPicPr>
          <p:nvPr/>
        </p:nvPicPr>
        <p:blipFill>
          <a:blip r:embed="rId7"/>
          <a:stretch>
            <a:fillRect/>
          </a:stretch>
        </p:blipFill>
        <p:spPr>
          <a:xfrm>
            <a:off x="0" y="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Mill Rd.</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Connect to Page Mill via El Camino, Middlefield, etc.</a:t>
            </a:r>
          </a:p>
          <a:p>
            <a:pPr marL="342900" indent="-342900">
              <a:buFont typeface="+mj-lt"/>
              <a:buAutoNum type="arabicPeriod"/>
            </a:pPr>
            <a:r>
              <a:rPr lang="en-US" dirty="0" smtClean="0"/>
              <a:t>Climb Page Mill Rd.</a:t>
            </a:r>
          </a:p>
          <a:p>
            <a:pPr marL="342900" indent="-342900"/>
            <a:endParaRPr lang="en-US" dirty="0" smtClean="0"/>
          </a:p>
          <a:p>
            <a:r>
              <a:rPr lang="en-US" b="1" dirty="0" smtClean="0"/>
              <a:t>Statistics:</a:t>
            </a:r>
          </a:p>
          <a:p>
            <a:r>
              <a:rPr lang="en-US" dirty="0" smtClean="0"/>
              <a:t>	Distance:	12.5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I’ve never climbed all the way to Skyline, but I’ve descended it.  The road surface &amp; views are immaculate.  The curves are sharp and can be dangerous, but it’s a great ride. </a:t>
            </a:r>
          </a:p>
          <a:p>
            <a:endParaRPr lang="en-US" dirty="0" smtClean="0"/>
          </a:p>
          <a:p>
            <a:endParaRPr lang="en-US" dirty="0" smtClean="0"/>
          </a:p>
          <a:p>
            <a:endParaRPr lang="en-US" dirty="0" smtClean="0"/>
          </a:p>
          <a:p>
            <a:endParaRPr lang="en-US" dirty="0"/>
          </a:p>
        </p:txBody>
      </p:sp>
      <p:pic>
        <p:nvPicPr>
          <p:cNvPr id="6" name="Picture 5"/>
          <p:cNvPicPr>
            <a:picLocks noChangeAspect="1"/>
          </p:cNvPicPr>
          <p:nvPr/>
        </p:nvPicPr>
        <mc:AlternateContent>
          <mc:Choice xmlns:ma="http://schemas.microsoft.com/office/mac/drawingml/2008/main" Requires="ma">
            <p:blipFill>
              <a:blip r:embed="rId2"/>
              <a:srcRect t="8350"/>
              <a:stretch>
                <a:fillRect/>
              </a:stretch>
            </p:blipFill>
          </mc:Choice>
          <mc:Fallback>
            <p:blipFill>
              <a:blip r:embed="rId3"/>
              <a:srcRect t="8350"/>
              <a:stretch>
                <a:fillRect/>
              </a:stretch>
            </p:blipFill>
          </mc:Fallback>
        </mc:AlternateContent>
        <p:spPr>
          <a:xfrm>
            <a:off x="3733800" y="0"/>
            <a:ext cx="5264061" cy="5854700"/>
          </a:xfrm>
          <a:prstGeom prst="rect">
            <a:avLst/>
          </a:prstGeom>
        </p:spPr>
      </p:pic>
      <p:sp>
        <p:nvSpPr>
          <p:cNvPr id="7" name="Rectangle 6"/>
          <p:cNvSpPr/>
          <p:nvPr/>
        </p:nvSpPr>
        <p:spPr>
          <a:xfrm>
            <a:off x="3733800" y="5862935"/>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800600" y="4114800"/>
            <a:ext cx="232475" cy="228600"/>
          </a:xfrm>
          <a:prstGeom prst="rect">
            <a:avLst/>
          </a:prstGeom>
        </p:spPr>
      </p:pic>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257800" y="4343400"/>
            <a:ext cx="232475" cy="228600"/>
          </a:xfrm>
          <a:prstGeom prst="rect">
            <a:avLst/>
          </a:prstGeom>
        </p:spPr>
      </p:pic>
      <p:pic>
        <p:nvPicPr>
          <p:cNvPr id="10" name="Picture 9"/>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28650" y="1308100"/>
            <a:ext cx="7886700" cy="424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style.rotation</p:attrName>
                                        </p:attrNameLst>
                                      </p:cBhvr>
                                      <p:tavLst>
                                        <p:tav tm="0">
                                          <p:val>
                                            <p:fltVal val="720"/>
                                          </p:val>
                                        </p:tav>
                                        <p:tav tm="100000">
                                          <p:val>
                                            <p:fltVal val="0"/>
                                          </p:val>
                                        </p:tav>
                                      </p:tavLst>
                                    </p:anim>
                                    <p:anim calcmode="lin" valueType="num">
                                      <p:cBhvr>
                                        <p:cTn id="9" dur="500" fill="hold"/>
                                        <p:tgtEl>
                                          <p:spTgt spid="8"/>
                                        </p:tgtEl>
                                        <p:attrNameLst>
                                          <p:attrName>ppt_h</p:attrName>
                                        </p:attrNameLst>
                                      </p:cBhvr>
                                      <p:tavLst>
                                        <p:tav tm="0">
                                          <p:val>
                                            <p:fltVal val="0"/>
                                          </p:val>
                                        </p:tav>
                                        <p:tav tm="100000">
                                          <p:val>
                                            <p:strVal val="#ppt_h"/>
                                          </p:val>
                                        </p:tav>
                                      </p:tavLst>
                                    </p:anim>
                                    <p:anim calcmode="lin" valueType="num">
                                      <p:cBhvr>
                                        <p:cTn id="10" dur="500" fill="hold"/>
                                        <p:tgtEl>
                                          <p:spTgt spid="8"/>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style.rotation</p:attrName>
                                        </p:attrNameLst>
                                      </p:cBhvr>
                                      <p:tavLst>
                                        <p:tav tm="0">
                                          <p:val>
                                            <p:fltVal val="720"/>
                                          </p:val>
                                        </p:tav>
                                        <p:tav tm="100000">
                                          <p:val>
                                            <p:fltVal val="0"/>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Bike Tips</a:t>
            </a:r>
            <a:endParaRPr lang="en-US" dirty="0"/>
          </a:p>
        </p:txBody>
      </p:sp>
      <p:sp>
        <p:nvSpPr>
          <p:cNvPr id="3" name="Content Placeholder 2"/>
          <p:cNvSpPr>
            <a:spLocks noGrp="1"/>
          </p:cNvSpPr>
          <p:nvPr>
            <p:ph idx="1"/>
          </p:nvPr>
        </p:nvSpPr>
        <p:spPr/>
        <p:txBody>
          <a:bodyPr/>
          <a:lstStyle/>
          <a:p>
            <a:r>
              <a:rPr lang="en-US" dirty="0" smtClean="0"/>
              <a:t>WEAR A HELMET</a:t>
            </a:r>
          </a:p>
          <a:p>
            <a:r>
              <a:rPr lang="en-US" dirty="0" smtClean="0"/>
              <a:t>Oil your chain, but don’t over-oil it</a:t>
            </a:r>
          </a:p>
          <a:p>
            <a:r>
              <a:rPr lang="en-US" dirty="0" smtClean="0"/>
              <a:t>Periodically check tires for glass</a:t>
            </a:r>
          </a:p>
          <a:p>
            <a:r>
              <a:rPr lang="en-US" dirty="0" smtClean="0"/>
              <a:t>Repair/Replace breaks &amp; break-cables</a:t>
            </a:r>
          </a:p>
          <a:p>
            <a:r>
              <a:rPr lang="en-US" dirty="0" smtClean="0"/>
              <a:t>When something sounds wrong, something probably is wrong</a:t>
            </a:r>
          </a:p>
          <a:p>
            <a:r>
              <a:rPr lang="en-US" dirty="0" smtClean="0"/>
              <a:t>Be prepared to adjust your plans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Skyline</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Connect to Skyline via Page Mill, Hwy 9, etc.</a:t>
            </a:r>
          </a:p>
          <a:p>
            <a:pPr marL="342900" indent="-342900">
              <a:buFont typeface="+mj-lt"/>
              <a:buAutoNum type="arabicPeriod"/>
            </a:pPr>
            <a:r>
              <a:rPr lang="en-US" dirty="0" smtClean="0"/>
              <a:t>Ride Skyline to your heart’s content</a:t>
            </a:r>
          </a:p>
          <a:p>
            <a:pPr marL="342900" indent="-342900"/>
            <a:endParaRPr lang="en-US" dirty="0" smtClean="0"/>
          </a:p>
          <a:p>
            <a:r>
              <a:rPr lang="en-US" b="1" dirty="0" smtClean="0"/>
              <a:t>Statistics:</a:t>
            </a:r>
          </a:p>
          <a:p>
            <a:r>
              <a:rPr lang="en-US" dirty="0" smtClean="0"/>
              <a:t>	Distance:	38.9 miles</a:t>
            </a:r>
          </a:p>
          <a:p>
            <a:r>
              <a:rPr lang="en-US" dirty="0" smtClean="0"/>
              <a:t>	Ascent:	</a:t>
            </a:r>
          </a:p>
          <a:p>
            <a:r>
              <a:rPr lang="en-US" dirty="0" smtClean="0"/>
              <a:t>	Descent:	</a:t>
            </a:r>
          </a:p>
          <a:p>
            <a:r>
              <a:rPr lang="en-US" dirty="0" smtClean="0"/>
              <a:t>	Difficulty:	Intermediate</a:t>
            </a:r>
          </a:p>
          <a:p>
            <a:endParaRPr lang="en-US" dirty="0" smtClean="0"/>
          </a:p>
          <a:p>
            <a:r>
              <a:rPr lang="en-US" b="1" dirty="0" smtClean="0"/>
              <a:t>Notes:</a:t>
            </a:r>
          </a:p>
          <a:p>
            <a:r>
              <a:rPr lang="en-US" dirty="0" smtClean="0"/>
              <a:t>  I haven’t been on all of Skyline, but the views I’ve seen are pretty spectacular.  The road seems good but the shoulder is small.  Watch for joy-riders and tourists especially on weekends.</a:t>
            </a:r>
          </a:p>
          <a:p>
            <a:endParaRPr lang="en-US" dirty="0" smtClean="0"/>
          </a:p>
          <a:p>
            <a:endParaRPr lang="en-US" dirty="0" smtClean="0"/>
          </a:p>
          <a:p>
            <a:endParaRPr lang="en-US" dirty="0" smtClean="0"/>
          </a:p>
          <a:p>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422210" y="0"/>
            <a:ext cx="5721790" cy="4876800"/>
          </a:xfrm>
          <a:prstGeom prst="rect">
            <a:avLst/>
          </a:prstGeom>
        </p:spPr>
      </p:pic>
      <p:sp>
        <p:nvSpPr>
          <p:cNvPr id="7" name="Rectangle 6"/>
          <p:cNvSpPr/>
          <p:nvPr/>
        </p:nvSpPr>
        <p:spPr>
          <a:xfrm>
            <a:off x="3429000" y="4876800"/>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Hwy 9 to Santa Cruz</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Connect via Saratoga Ave.</a:t>
            </a:r>
          </a:p>
          <a:p>
            <a:pPr marL="342900" indent="-342900">
              <a:buFont typeface="+mj-lt"/>
              <a:buAutoNum type="arabicPeriod"/>
            </a:pPr>
            <a:r>
              <a:rPr lang="en-US" dirty="0" smtClean="0"/>
              <a:t>Hwy 9 (can take Big Basin Way 236 as detour) </a:t>
            </a:r>
          </a:p>
          <a:p>
            <a:pPr marL="342900" indent="-342900"/>
            <a:endParaRPr lang="en-US" dirty="0" smtClean="0"/>
          </a:p>
          <a:p>
            <a:r>
              <a:rPr lang="en-US" b="1" dirty="0" smtClean="0"/>
              <a:t>Statistics:</a:t>
            </a:r>
          </a:p>
          <a:p>
            <a:r>
              <a:rPr lang="en-US" dirty="0" smtClean="0"/>
              <a:t>	Distance:	40.7 miles</a:t>
            </a:r>
          </a:p>
          <a:p>
            <a:r>
              <a:rPr lang="en-US" dirty="0" smtClean="0"/>
              <a:t>	Ascent:	</a:t>
            </a:r>
          </a:p>
          <a:p>
            <a:r>
              <a:rPr lang="en-US" dirty="0" smtClean="0"/>
              <a:t>	Descent:	</a:t>
            </a:r>
          </a:p>
          <a:p>
            <a:r>
              <a:rPr lang="en-US" dirty="0" smtClean="0"/>
              <a:t>	Difficulty:	Advanced</a:t>
            </a:r>
          </a:p>
          <a:p>
            <a:endParaRPr lang="en-US" dirty="0" smtClean="0"/>
          </a:p>
          <a:p>
            <a:r>
              <a:rPr lang="en-US" b="1" dirty="0" smtClean="0"/>
              <a:t>Notes:</a:t>
            </a:r>
          </a:p>
          <a:p>
            <a:r>
              <a:rPr lang="en-US" dirty="0" smtClean="0"/>
              <a:t>  Saratoga can have heavy traffic.  The 6 mile climb up to 2600’ is a bear, but the descent is long and fun with good road conditions and beautiful countryside – take 236 as an alternate route through Big Basin Redwoods park.  There are no good bail out plans here.</a:t>
            </a:r>
          </a:p>
          <a:p>
            <a:endParaRPr lang="en-US" dirty="0" smtClean="0"/>
          </a:p>
          <a:p>
            <a:endParaRPr lang="en-US" dirty="0" smtClean="0"/>
          </a:p>
          <a:p>
            <a:endParaRPr lang="en-US" dirty="0" smtClean="0"/>
          </a:p>
          <a:p>
            <a:endParaRPr lang="en-US" dirty="0" smtClean="0"/>
          </a:p>
          <a:p>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467100" y="0"/>
            <a:ext cx="5676900" cy="5384800"/>
          </a:xfrm>
          <a:prstGeom prst="rect">
            <a:avLst/>
          </a:prstGeom>
        </p:spPr>
      </p:pic>
      <p:sp>
        <p:nvSpPr>
          <p:cNvPr id="7" name="Rectangle 6"/>
          <p:cNvSpPr/>
          <p:nvPr/>
        </p:nvSpPr>
        <p:spPr>
          <a:xfrm>
            <a:off x="3505200" y="5334000"/>
            <a:ext cx="1828800" cy="461665"/>
          </a:xfrm>
          <a:prstGeom prst="rect">
            <a:avLst/>
          </a:prstGeom>
        </p:spPr>
        <p:txBody>
          <a:bodyPr wrap="square">
            <a:spAutoFit/>
          </a:bodyPr>
          <a:lstStyle/>
          <a:p>
            <a:r>
              <a:rPr lang="en-US" dirty="0" smtClean="0">
                <a:hlinkClick r:id="rId4"/>
              </a:rPr>
              <a:t>Link to Map</a:t>
            </a:r>
            <a:endParaRPr lang="en-US" dirty="0"/>
          </a:p>
        </p:txBody>
      </p:sp>
      <p:grpSp>
        <p:nvGrpSpPr>
          <p:cNvPr id="14" name="Group 13"/>
          <p:cNvGrpSpPr/>
          <p:nvPr/>
        </p:nvGrpSpPr>
        <p:grpSpPr>
          <a:xfrm>
            <a:off x="5181600" y="76200"/>
            <a:ext cx="3962400" cy="5181600"/>
            <a:chOff x="1524000" y="838200"/>
            <a:chExt cx="3962400" cy="5181600"/>
          </a:xfrm>
        </p:grpSpPr>
        <p:sp>
          <p:nvSpPr>
            <p:cNvPr id="9" name="Rectangular Callout 8"/>
            <p:cNvSpPr/>
            <p:nvPr/>
          </p:nvSpPr>
          <p:spPr>
            <a:xfrm>
              <a:off x="1524000" y="838200"/>
              <a:ext cx="3962400" cy="5181600"/>
            </a:xfrm>
            <a:prstGeom prst="wedgeRectCallout">
              <a:avLst>
                <a:gd name="adj1" fmla="val -55978"/>
                <a:gd name="adj2" fmla="val -4161"/>
              </a:avLst>
            </a:prstGeom>
            <a:gradFill flip="none" rotWithShape="1">
              <a:gsLst>
                <a:gs pos="0">
                  <a:schemeClr val="accent1">
                    <a:tint val="100000"/>
                    <a:shade val="100000"/>
                    <a:satMod val="130000"/>
                    <a:alpha val="47000"/>
                  </a:schemeClr>
                </a:gs>
                <a:gs pos="100000">
                  <a:schemeClr val="accent1">
                    <a:tint val="50000"/>
                    <a:shade val="100000"/>
                    <a:satMod val="350000"/>
                    <a:alpha val="4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1600200" y="914400"/>
              <a:ext cx="3810000" cy="5080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Touring in California</a:t>
            </a:r>
            <a:endParaRPr lang="en-US" dirty="0"/>
          </a:p>
        </p:txBody>
      </p:sp>
      <p:sp>
        <p:nvSpPr>
          <p:cNvPr id="5" name="Subtitle 4"/>
          <p:cNvSpPr>
            <a:spLocks noGrp="1"/>
          </p:cNvSpPr>
          <p:nvPr>
            <p:ph type="subTitle" idx="1"/>
          </p:nvPr>
        </p:nvSpPr>
        <p:spPr/>
        <p:txBody>
          <a:bodyPr/>
          <a:lstStyle/>
          <a:p>
            <a:r>
              <a:rPr lang="en-US" dirty="0" smtClean="0"/>
              <a:t>What little I know about touring and my touring trips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Around the Bay in a Day</a:t>
            </a:r>
            <a:endParaRPr lang="en-US" dirty="0"/>
          </a:p>
        </p:txBody>
      </p:sp>
      <p:sp>
        <p:nvSpPr>
          <p:cNvPr id="6" name="Text Placeholder 5"/>
          <p:cNvSpPr>
            <a:spLocks noGrp="1"/>
          </p:cNvSpPr>
          <p:nvPr>
            <p:ph type="body" sz="half" idx="2"/>
          </p:nvPr>
        </p:nvSpPr>
        <p:spPr/>
        <p:txBody>
          <a:bodyPr/>
          <a:lstStyle/>
          <a:p>
            <a:endParaRPr lang="en-US"/>
          </a:p>
        </p:txBody>
      </p:sp>
      <p:pic>
        <p:nvPicPr>
          <p:cNvPr id="7" name="Picture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09564" y="0"/>
            <a:ext cx="5558236" cy="5181600"/>
          </a:xfrm>
          <a:prstGeom prst="rect">
            <a:avLst/>
          </a:prstGeom>
        </p:spPr>
      </p:pic>
      <p:sp>
        <p:nvSpPr>
          <p:cNvPr id="8" name="Rectangle 7"/>
          <p:cNvSpPr/>
          <p:nvPr/>
        </p:nvSpPr>
        <p:spPr>
          <a:xfrm>
            <a:off x="3429000" y="5177135"/>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Berkeley to Los Angeles</a:t>
            </a:r>
            <a:endParaRPr lang="en-US" dirty="0"/>
          </a:p>
        </p:txBody>
      </p:sp>
      <p:sp>
        <p:nvSpPr>
          <p:cNvPr id="6" name="Text Placeholder 5"/>
          <p:cNvSpPr>
            <a:spLocks noGrp="1"/>
          </p:cNvSpPr>
          <p:nvPr>
            <p:ph type="body" sz="half" idx="2"/>
          </p:nvPr>
        </p:nvSpPr>
        <p:spPr/>
        <p:txBody>
          <a:bodyPr/>
          <a:lstStyle/>
          <a:p>
            <a:r>
              <a:rPr lang="en-US" dirty="0" smtClean="0"/>
              <a:t>This summer, I biked down to LA in a trip I planned to take in 3 day-long stages:</a:t>
            </a:r>
          </a:p>
          <a:p>
            <a:pPr marL="342900" indent="-342900">
              <a:buFont typeface="+mj-lt"/>
              <a:buAutoNum type="arabicPeriod"/>
            </a:pPr>
            <a:r>
              <a:rPr lang="en-US" dirty="0" smtClean="0"/>
              <a:t>Berkeley to Monterey</a:t>
            </a:r>
          </a:p>
          <a:p>
            <a:pPr marL="342900" indent="-342900">
              <a:buFont typeface="+mj-lt"/>
              <a:buAutoNum type="arabicPeriod"/>
            </a:pPr>
            <a:r>
              <a:rPr lang="en-US" dirty="0" smtClean="0"/>
              <a:t>Monterey to </a:t>
            </a:r>
            <a:r>
              <a:rPr lang="en-US" dirty="0" err="1" smtClean="0"/>
              <a:t>Lompac</a:t>
            </a:r>
            <a:endParaRPr lang="en-US" dirty="0" smtClean="0"/>
          </a:p>
          <a:p>
            <a:pPr marL="342900" indent="-342900">
              <a:buFont typeface="+mj-lt"/>
              <a:buAutoNum type="arabicPeriod"/>
            </a:pPr>
            <a:r>
              <a:rPr lang="en-US" dirty="0" err="1" smtClean="0"/>
              <a:t>Lompac</a:t>
            </a:r>
            <a:r>
              <a:rPr lang="en-US" dirty="0" smtClean="0"/>
              <a:t> to LA</a:t>
            </a:r>
          </a:p>
          <a:p>
            <a:pPr marL="342900" indent="-342900"/>
            <a:endParaRPr lang="en-US" dirty="0" smtClean="0"/>
          </a:p>
          <a:p>
            <a:r>
              <a:rPr lang="en-US" dirty="0" smtClean="0"/>
              <a:t>Day 1 (Berkeley to Monterey)</a:t>
            </a:r>
          </a:p>
          <a:p>
            <a:pPr marL="342900" indent="-342900">
              <a:buFont typeface="Arial"/>
              <a:buChar char="•"/>
            </a:pPr>
            <a:r>
              <a:rPr lang="en-US" dirty="0" smtClean="0"/>
              <a:t>Distance: 136 miles</a:t>
            </a:r>
          </a:p>
          <a:p>
            <a:pPr marL="342900" indent="-342900">
              <a:buFont typeface="Arial"/>
              <a:buChar char="•"/>
            </a:pPr>
            <a:r>
              <a:rPr lang="en-US" dirty="0" smtClean="0"/>
              <a:t>Challenges:</a:t>
            </a:r>
          </a:p>
          <a:p>
            <a:pPr marL="800100" lvl="1" indent="-342900">
              <a:buFont typeface="+mj-lt"/>
              <a:buAutoNum type="arabicPeriod"/>
            </a:pPr>
            <a:r>
              <a:rPr lang="en-US" dirty="0" smtClean="0"/>
              <a:t>Waking up + unexpected flat</a:t>
            </a:r>
          </a:p>
          <a:p>
            <a:pPr marL="800100" lvl="1" indent="-342900">
              <a:buFont typeface="+mj-lt"/>
              <a:buAutoNum type="arabicPeriod"/>
            </a:pPr>
            <a:r>
              <a:rPr lang="en-US" dirty="0" smtClean="0"/>
              <a:t>Tremendous heat (93-103 F)</a:t>
            </a:r>
          </a:p>
          <a:p>
            <a:pPr marL="800100" lvl="1" indent="-342900">
              <a:buFont typeface="+mj-lt"/>
              <a:buAutoNum type="arabicPeriod"/>
            </a:pPr>
            <a:r>
              <a:rPr lang="en-US" dirty="0" smtClean="0"/>
              <a:t>T-storms and mild rain</a:t>
            </a:r>
          </a:p>
          <a:p>
            <a:pPr marL="342900" indent="-342900">
              <a:buFont typeface="Arial"/>
              <a:buChar char="•"/>
            </a:pPr>
            <a:r>
              <a:rPr lang="en-US" dirty="0" smtClean="0"/>
              <a:t>Notable Events</a:t>
            </a:r>
          </a:p>
          <a:p>
            <a:pPr marL="800100" lvl="1" indent="-342900">
              <a:buFont typeface="+mj-lt"/>
              <a:buAutoNum type="arabicPeriod"/>
            </a:pPr>
            <a:r>
              <a:rPr lang="en-US" dirty="0" smtClean="0"/>
              <a:t>Unbearable heat in San Jose</a:t>
            </a:r>
          </a:p>
          <a:p>
            <a:pPr marL="800100" lvl="1" indent="-342900">
              <a:buFont typeface="+mj-lt"/>
              <a:buAutoNum type="arabicPeriod"/>
            </a:pPr>
            <a:r>
              <a:rPr lang="en-US" dirty="0" smtClean="0"/>
              <a:t>Great descent into Santa Cruz</a:t>
            </a:r>
          </a:p>
          <a:p>
            <a:pPr marL="800100" lvl="1" indent="-342900">
              <a:buFont typeface="+mj-lt"/>
              <a:buAutoNum type="arabicPeriod"/>
            </a:pPr>
            <a:r>
              <a:rPr lang="en-US" dirty="0" smtClean="0"/>
              <a:t>T-storms and fires in the distance</a:t>
            </a:r>
          </a:p>
          <a:p>
            <a:pPr marL="800100" lvl="1" indent="-342900">
              <a:buFont typeface="+mj-lt"/>
              <a:buAutoNum type="arabicPeriod"/>
            </a:pPr>
            <a:r>
              <a:rPr lang="en-US" dirty="0" smtClean="0"/>
              <a:t>Ocean + Strawberry fields!</a:t>
            </a:r>
          </a:p>
          <a:p>
            <a:pPr marL="800100" lvl="1" indent="-342900">
              <a:buFont typeface="+mj-lt"/>
              <a:buAutoNum type="arabicPeriod"/>
            </a:pPr>
            <a:r>
              <a:rPr lang="en-US" dirty="0" smtClean="0"/>
              <a:t>Scores of bikers going through Monterey</a:t>
            </a:r>
          </a:p>
          <a:p>
            <a:endParaRPr lang="en-US" dirty="0" smtClean="0"/>
          </a:p>
          <a:p>
            <a:endParaRPr lang="en-US" dirty="0" smtClean="0"/>
          </a:p>
        </p:txBody>
      </p:sp>
      <p:pic>
        <p:nvPicPr>
          <p:cNvPr id="7" name="Picture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429000" y="0"/>
            <a:ext cx="5715000" cy="5425474"/>
          </a:xfrm>
          <a:prstGeom prst="rect">
            <a:avLst/>
          </a:prstGeom>
        </p:spPr>
      </p:pic>
      <p:sp>
        <p:nvSpPr>
          <p:cNvPr id="8" name="Rectangle 7"/>
          <p:cNvSpPr/>
          <p:nvPr/>
        </p:nvSpPr>
        <p:spPr>
          <a:xfrm>
            <a:off x="3429000" y="5410200"/>
            <a:ext cx="1828800" cy="461665"/>
          </a:xfrm>
          <a:prstGeom prst="rect">
            <a:avLst/>
          </a:prstGeom>
        </p:spPr>
        <p:txBody>
          <a:bodyPr wrap="square">
            <a:spAutoFit/>
          </a:bodyPr>
          <a:lstStyle/>
          <a:p>
            <a:r>
              <a:rPr lang="en-US" dirty="0" smtClean="0">
                <a:hlinkClick r:id="rId4"/>
              </a:rPr>
              <a:t>Link to Map</a:t>
            </a:r>
            <a:endParaRPr lang="en-US" dirty="0"/>
          </a:p>
        </p:txBody>
      </p:sp>
      <p:pic>
        <p:nvPicPr>
          <p:cNvPr id="9" name="Picture 8" descr="monterey_strawberry3.jpg"/>
          <p:cNvPicPr>
            <a:picLocks noChangeAspect="1"/>
          </p:cNvPicPr>
          <p:nvPr/>
        </p:nvPicPr>
        <p:blipFill>
          <a:blip r:embed="rId5"/>
          <a:stretch>
            <a:fillRect/>
          </a:stretch>
        </p:blipFill>
        <p:spPr>
          <a:xfrm>
            <a:off x="4114800" y="1219200"/>
            <a:ext cx="4572000" cy="3390900"/>
          </a:xfrm>
          <a:prstGeom prst="rect">
            <a:avLst/>
          </a:prstGeom>
        </p:spPr>
      </p:pic>
      <p:pic>
        <p:nvPicPr>
          <p:cNvPr id="10" name="Picture 9" descr="monterey_strawberry1.jpg"/>
          <p:cNvPicPr>
            <a:picLocks noChangeAspect="1"/>
          </p:cNvPicPr>
          <p:nvPr/>
        </p:nvPicPr>
        <p:blipFill>
          <a:blip r:embed="rId6"/>
          <a:stretch>
            <a:fillRect/>
          </a:stretch>
        </p:blipFill>
        <p:spPr>
          <a:xfrm>
            <a:off x="4114800" y="1219200"/>
            <a:ext cx="4572000" cy="3390900"/>
          </a:xfrm>
          <a:prstGeom prst="rect">
            <a:avLst/>
          </a:prstGeom>
        </p:spPr>
      </p:pic>
      <p:pic>
        <p:nvPicPr>
          <p:cNvPr id="11" name="Picture 10" descr="santa_cruz_mtns2.jpg"/>
          <p:cNvPicPr>
            <a:picLocks noChangeAspect="1"/>
          </p:cNvPicPr>
          <p:nvPr/>
        </p:nvPicPr>
        <p:blipFill>
          <a:blip r:embed="rId7"/>
          <a:stretch>
            <a:fillRect/>
          </a:stretch>
        </p:blipFill>
        <p:spPr>
          <a:xfrm>
            <a:off x="4114800" y="1219200"/>
            <a:ext cx="4572000" cy="3390900"/>
          </a:xfrm>
          <a:prstGeom prst="rect">
            <a:avLst/>
          </a:prstGeom>
        </p:spPr>
      </p:pic>
      <p:pic>
        <p:nvPicPr>
          <p:cNvPr id="12" name="Picture 11" descr="santa_cruz_mtns5.jpg"/>
          <p:cNvPicPr>
            <a:picLocks noChangeAspect="1"/>
          </p:cNvPicPr>
          <p:nvPr/>
        </p:nvPicPr>
        <p:blipFill>
          <a:blip r:embed="rId8"/>
          <a:stretch>
            <a:fillRect/>
          </a:stretch>
        </p:blipFill>
        <p:spPr>
          <a:xfrm>
            <a:off x="4686300" y="609600"/>
            <a:ext cx="3390900" cy="4572000"/>
          </a:xfrm>
          <a:prstGeom prst="rect">
            <a:avLst/>
          </a:prstGeom>
        </p:spPr>
      </p:pic>
      <p:pic>
        <p:nvPicPr>
          <p:cNvPr id="13" name="Picture 12" descr="LA-profile.jpg"/>
          <p:cNvPicPr>
            <a:picLocks noChangeAspect="1"/>
          </p:cNvPicPr>
          <p:nvPr/>
        </p:nvPicPr>
        <p:blipFill>
          <a:blip r:embed="rId9"/>
          <a:stretch>
            <a:fillRect/>
          </a:stretch>
        </p:blipFill>
        <p:spPr>
          <a:xfrm>
            <a:off x="3429000" y="5867400"/>
            <a:ext cx="5715000"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Berkeley to Los Angeles</a:t>
            </a:r>
            <a:endParaRPr lang="en-US" dirty="0"/>
          </a:p>
        </p:txBody>
      </p:sp>
      <p:sp>
        <p:nvSpPr>
          <p:cNvPr id="6" name="Text Placeholder 5"/>
          <p:cNvSpPr>
            <a:spLocks noGrp="1"/>
          </p:cNvSpPr>
          <p:nvPr>
            <p:ph type="body" sz="half" idx="2"/>
          </p:nvPr>
        </p:nvSpPr>
        <p:spPr/>
        <p:txBody>
          <a:bodyPr/>
          <a:lstStyle/>
          <a:p>
            <a:r>
              <a:rPr lang="en-US" dirty="0" smtClean="0"/>
              <a:t>Day 1 (Monterey to Lompoc)</a:t>
            </a:r>
          </a:p>
          <a:p>
            <a:pPr marL="342900" indent="-342900">
              <a:buFont typeface="Arial"/>
              <a:buChar char="•"/>
            </a:pPr>
            <a:r>
              <a:rPr lang="en-US" dirty="0" smtClean="0"/>
              <a:t>Distance: 196 miles</a:t>
            </a:r>
          </a:p>
          <a:p>
            <a:pPr marL="342900" indent="-342900">
              <a:buFont typeface="Arial"/>
              <a:buChar char="•"/>
            </a:pPr>
            <a:r>
              <a:rPr lang="en-US" dirty="0" smtClean="0"/>
              <a:t>Challenges:</a:t>
            </a:r>
          </a:p>
          <a:p>
            <a:pPr marL="800100" lvl="1" indent="-342900">
              <a:buFont typeface="+mj-lt"/>
              <a:buAutoNum type="arabicPeriod"/>
            </a:pPr>
            <a:r>
              <a:rPr lang="en-US" dirty="0" smtClean="0"/>
              <a:t>Early wake up</a:t>
            </a:r>
          </a:p>
          <a:p>
            <a:pPr marL="800100" lvl="1" indent="-342900">
              <a:buFont typeface="+mj-lt"/>
              <a:buAutoNum type="arabicPeriod"/>
            </a:pPr>
            <a:r>
              <a:rPr lang="en-US" dirty="0" smtClean="0"/>
              <a:t>Maintaining fast pace</a:t>
            </a:r>
          </a:p>
          <a:p>
            <a:pPr marL="800100" lvl="1" indent="-342900">
              <a:buFont typeface="+mj-lt"/>
              <a:buAutoNum type="arabicPeriod"/>
            </a:pPr>
            <a:r>
              <a:rPr lang="en-US" dirty="0" smtClean="0"/>
              <a:t>Powering through hills while maintaining energy</a:t>
            </a:r>
          </a:p>
          <a:p>
            <a:pPr marL="342900" indent="-342900">
              <a:buFont typeface="Arial"/>
              <a:buChar char="•"/>
            </a:pPr>
            <a:r>
              <a:rPr lang="en-US" dirty="0" smtClean="0"/>
              <a:t>Notable Events</a:t>
            </a:r>
          </a:p>
          <a:p>
            <a:pPr marL="800100" lvl="1" indent="-342900">
              <a:buFont typeface="+mj-lt"/>
              <a:buAutoNum type="arabicPeriod"/>
            </a:pPr>
            <a:r>
              <a:rPr lang="en-US" dirty="0" smtClean="0"/>
              <a:t>Found a pseudo-shortcut!</a:t>
            </a:r>
          </a:p>
          <a:p>
            <a:pPr marL="800100" lvl="1" indent="-342900">
              <a:buFont typeface="+mj-lt"/>
              <a:buAutoNum type="arabicPeriod"/>
            </a:pPr>
            <a:r>
              <a:rPr lang="en-US" dirty="0" smtClean="0"/>
              <a:t>Big Sur in the early morning</a:t>
            </a:r>
          </a:p>
          <a:p>
            <a:pPr marL="800100" lvl="1" indent="-342900">
              <a:buFont typeface="+mj-lt"/>
              <a:buAutoNum type="arabicPeriod"/>
            </a:pPr>
            <a:r>
              <a:rPr lang="en-US" dirty="0" smtClean="0"/>
              <a:t>Closures &amp; Smoke!</a:t>
            </a:r>
          </a:p>
          <a:p>
            <a:r>
              <a:rPr lang="en-US" dirty="0" smtClean="0"/>
              <a:t>Revised Day 2 (Monterey to King City)</a:t>
            </a:r>
          </a:p>
          <a:p>
            <a:pPr marL="342900" indent="-342900">
              <a:buFont typeface="Arial"/>
              <a:buChar char="•"/>
            </a:pPr>
            <a:r>
              <a:rPr lang="en-US" dirty="0" smtClean="0"/>
              <a:t>Distance: 127 miles</a:t>
            </a:r>
          </a:p>
          <a:p>
            <a:pPr marL="342900" indent="-342900">
              <a:buFont typeface="Arial"/>
              <a:buChar char="•"/>
            </a:pPr>
            <a:r>
              <a:rPr lang="en-US" dirty="0" smtClean="0"/>
              <a:t>Challenges:</a:t>
            </a:r>
          </a:p>
          <a:p>
            <a:pPr marL="800100" lvl="1" indent="-342900">
              <a:buFont typeface="+mj-lt"/>
              <a:buAutoNum type="arabicPeriod"/>
            </a:pPr>
            <a:r>
              <a:rPr lang="en-US" dirty="0" smtClean="0"/>
              <a:t>Doubling back + wind &amp; new route</a:t>
            </a:r>
          </a:p>
          <a:p>
            <a:pPr marL="800100" lvl="1" indent="-342900">
              <a:buFont typeface="+mj-lt"/>
              <a:buAutoNum type="arabicPeriod"/>
            </a:pPr>
            <a:r>
              <a:rPr lang="en-US" dirty="0" smtClean="0"/>
              <a:t>Unexpected hill crossing</a:t>
            </a:r>
          </a:p>
          <a:p>
            <a:pPr marL="800100" lvl="1" indent="-342900">
              <a:buFont typeface="+mj-lt"/>
              <a:buAutoNum type="arabicPeriod"/>
            </a:pPr>
            <a:r>
              <a:rPr lang="en-US" dirty="0" smtClean="0"/>
              <a:t>Heat and Smoke</a:t>
            </a:r>
          </a:p>
          <a:p>
            <a:pPr marL="342900" indent="-342900">
              <a:buFont typeface="Arial"/>
              <a:buChar char="•"/>
            </a:pPr>
            <a:r>
              <a:rPr lang="en-US" dirty="0" smtClean="0"/>
              <a:t>Notable Events</a:t>
            </a:r>
          </a:p>
          <a:p>
            <a:pPr marL="800100" lvl="1" indent="-342900">
              <a:buFont typeface="+mj-lt"/>
              <a:buAutoNum type="arabicPeriod"/>
            </a:pPr>
            <a:r>
              <a:rPr lang="en-US" dirty="0" smtClean="0"/>
              <a:t>Heat and hills of the valley</a:t>
            </a:r>
          </a:p>
          <a:p>
            <a:pPr marL="800100" lvl="1" indent="-342900">
              <a:buFont typeface="+mj-lt"/>
              <a:buAutoNum type="arabicPeriod"/>
            </a:pPr>
            <a:r>
              <a:rPr lang="en-US" dirty="0" smtClean="0"/>
              <a:t>All alone &amp; more smoke</a:t>
            </a:r>
          </a:p>
          <a:p>
            <a:pPr marL="800100" lvl="1" indent="-342900">
              <a:buFont typeface="+mj-lt"/>
              <a:buAutoNum type="arabicPeriod"/>
            </a:pPr>
            <a:r>
              <a:rPr lang="en-US" dirty="0" smtClean="0"/>
              <a:t>Hills on fire</a:t>
            </a:r>
          </a:p>
          <a:p>
            <a:endParaRPr lang="en-US" dirty="0" smtClean="0"/>
          </a:p>
        </p:txBody>
      </p:sp>
      <p:sp>
        <p:nvSpPr>
          <p:cNvPr id="8" name="Rectangle 7"/>
          <p:cNvSpPr/>
          <p:nvPr/>
        </p:nvSpPr>
        <p:spPr>
          <a:xfrm>
            <a:off x="3429000" y="5257800"/>
            <a:ext cx="2057400" cy="461665"/>
          </a:xfrm>
          <a:prstGeom prst="rect">
            <a:avLst/>
          </a:prstGeom>
        </p:spPr>
        <p:txBody>
          <a:bodyPr wrap="square">
            <a:spAutoFit/>
          </a:bodyPr>
          <a:lstStyle/>
          <a:p>
            <a:r>
              <a:rPr lang="en-US" dirty="0" smtClean="0">
                <a:hlinkClick r:id="rId2"/>
              </a:rPr>
              <a:t>Link to Map 1</a:t>
            </a:r>
            <a:endParaRPr lang="en-US" dirty="0"/>
          </a:p>
        </p:txBody>
      </p:sp>
      <p:sp>
        <p:nvSpPr>
          <p:cNvPr id="9" name="Rectangle 8"/>
          <p:cNvSpPr/>
          <p:nvPr/>
        </p:nvSpPr>
        <p:spPr>
          <a:xfrm>
            <a:off x="7086600" y="5257800"/>
            <a:ext cx="2057400" cy="461665"/>
          </a:xfrm>
          <a:prstGeom prst="rect">
            <a:avLst/>
          </a:prstGeom>
        </p:spPr>
        <p:txBody>
          <a:bodyPr wrap="square">
            <a:spAutoFit/>
          </a:bodyPr>
          <a:lstStyle/>
          <a:p>
            <a:r>
              <a:rPr lang="en-US" dirty="0" smtClean="0">
                <a:hlinkClick r:id="rId3"/>
              </a:rPr>
              <a:t>Link to Map 2</a:t>
            </a:r>
            <a:endParaRPr lang="en-US" dirty="0"/>
          </a:p>
        </p:txBody>
      </p:sp>
      <p:pic>
        <p:nvPicPr>
          <p:cNvPr id="10" name="Picture 9"/>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435275" y="0"/>
            <a:ext cx="5708726" cy="5257800"/>
          </a:xfrm>
          <a:prstGeom prst="rect">
            <a:avLst/>
          </a:prstGeom>
        </p:spPr>
      </p:pic>
      <p:pic>
        <p:nvPicPr>
          <p:cNvPr id="11" name="Picture 10"/>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428999" y="0"/>
            <a:ext cx="5714999" cy="5257800"/>
          </a:xfrm>
          <a:prstGeom prst="rect">
            <a:avLst/>
          </a:prstGeom>
        </p:spPr>
      </p:pic>
      <p:pic>
        <p:nvPicPr>
          <p:cNvPr id="12" name="Picture 11" descr="BigSur1.jpg"/>
          <p:cNvPicPr>
            <a:picLocks noChangeAspect="1"/>
          </p:cNvPicPr>
          <p:nvPr/>
        </p:nvPicPr>
        <p:blipFill>
          <a:blip r:embed="rId8"/>
          <a:stretch>
            <a:fillRect/>
          </a:stretch>
        </p:blipFill>
        <p:spPr>
          <a:xfrm>
            <a:off x="4038600" y="1143000"/>
            <a:ext cx="4572000" cy="3390900"/>
          </a:xfrm>
          <a:prstGeom prst="rect">
            <a:avLst/>
          </a:prstGeom>
        </p:spPr>
      </p:pic>
      <p:pic>
        <p:nvPicPr>
          <p:cNvPr id="13" name="Picture 12" descr="BigSur3.jpg"/>
          <p:cNvPicPr>
            <a:picLocks noChangeAspect="1"/>
          </p:cNvPicPr>
          <p:nvPr/>
        </p:nvPicPr>
        <p:blipFill>
          <a:blip r:embed="rId9"/>
          <a:stretch>
            <a:fillRect/>
          </a:stretch>
        </p:blipFill>
        <p:spPr>
          <a:xfrm>
            <a:off x="4038600" y="1143000"/>
            <a:ext cx="4572000" cy="3390900"/>
          </a:xfrm>
          <a:prstGeom prst="rect">
            <a:avLst/>
          </a:prstGeom>
        </p:spPr>
      </p:pic>
      <p:pic>
        <p:nvPicPr>
          <p:cNvPr id="14" name="Picture 13" descr="Smoke2.jpg"/>
          <p:cNvPicPr>
            <a:picLocks noChangeAspect="1"/>
          </p:cNvPicPr>
          <p:nvPr/>
        </p:nvPicPr>
        <p:blipFill>
          <a:blip r:embed="rId10"/>
          <a:stretch>
            <a:fillRect/>
          </a:stretch>
        </p:blipFill>
        <p:spPr>
          <a:xfrm>
            <a:off x="4038600" y="1143000"/>
            <a:ext cx="4572000" cy="3390900"/>
          </a:xfrm>
          <a:prstGeom prst="rect">
            <a:avLst/>
          </a:prstGeom>
        </p:spPr>
      </p:pic>
      <p:pic>
        <p:nvPicPr>
          <p:cNvPr id="15" name="Picture 14" descr="Smoke1.jpg"/>
          <p:cNvPicPr>
            <a:picLocks noChangeAspect="1"/>
          </p:cNvPicPr>
          <p:nvPr/>
        </p:nvPicPr>
        <p:blipFill>
          <a:blip r:embed="rId11">
            <a:lum bright="-20000"/>
          </a:blip>
          <a:stretch>
            <a:fillRect/>
          </a:stretch>
        </p:blipFill>
        <p:spPr>
          <a:xfrm>
            <a:off x="4038600" y="1143000"/>
            <a:ext cx="4572000" cy="3390900"/>
          </a:xfrm>
          <a:prstGeom prst="rect">
            <a:avLst/>
          </a:prstGeom>
        </p:spPr>
      </p:pic>
      <p:pic>
        <p:nvPicPr>
          <p:cNvPr id="16" name="Picture 15" descr="Smoke5.jpg"/>
          <p:cNvPicPr>
            <a:picLocks noChangeAspect="1"/>
          </p:cNvPicPr>
          <p:nvPr/>
        </p:nvPicPr>
        <p:blipFill>
          <a:blip r:embed="rId12"/>
          <a:stretch>
            <a:fillRect/>
          </a:stretch>
        </p:blipFill>
        <p:spPr>
          <a:xfrm>
            <a:off x="4038600" y="1143000"/>
            <a:ext cx="4572000" cy="339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Berkeley to Los Angeles</a:t>
            </a:r>
            <a:endParaRPr lang="en-US" dirty="0"/>
          </a:p>
        </p:txBody>
      </p:sp>
      <p:sp>
        <p:nvSpPr>
          <p:cNvPr id="6" name="Text Placeholder 5"/>
          <p:cNvSpPr>
            <a:spLocks noGrp="1"/>
          </p:cNvSpPr>
          <p:nvPr>
            <p:ph type="body" sz="half" idx="2"/>
          </p:nvPr>
        </p:nvSpPr>
        <p:spPr/>
        <p:txBody>
          <a:bodyPr/>
          <a:lstStyle/>
          <a:p>
            <a:r>
              <a:rPr lang="en-US" dirty="0" smtClean="0"/>
              <a:t>Revised Day 3 (King City to Solvang)</a:t>
            </a:r>
          </a:p>
          <a:p>
            <a:pPr marL="342900" indent="-342900">
              <a:buFont typeface="Arial"/>
              <a:buChar char="•"/>
            </a:pPr>
            <a:r>
              <a:rPr lang="en-US" dirty="0" smtClean="0"/>
              <a:t>Distance: 188 miles</a:t>
            </a:r>
          </a:p>
          <a:p>
            <a:pPr marL="342900" indent="-342900">
              <a:buFont typeface="Arial"/>
              <a:buChar char="•"/>
            </a:pPr>
            <a:r>
              <a:rPr lang="en-US" dirty="0" smtClean="0"/>
              <a:t>Challenges:</a:t>
            </a:r>
          </a:p>
          <a:p>
            <a:pPr marL="800100" lvl="1" indent="-342900">
              <a:buFont typeface="+mj-lt"/>
              <a:buAutoNum type="arabicPeriod"/>
            </a:pPr>
            <a:r>
              <a:rPr lang="en-US" dirty="0" smtClean="0"/>
              <a:t>Finding the route</a:t>
            </a:r>
          </a:p>
          <a:p>
            <a:pPr marL="800100" lvl="1" indent="-342900">
              <a:buFont typeface="+mj-lt"/>
              <a:buAutoNum type="arabicPeriod"/>
            </a:pPr>
            <a:r>
              <a:rPr lang="en-US" dirty="0" smtClean="0"/>
              <a:t>Unexpected detours</a:t>
            </a:r>
          </a:p>
          <a:p>
            <a:pPr marL="800100" lvl="1" indent="-342900">
              <a:buFont typeface="+mj-lt"/>
              <a:buAutoNum type="arabicPeriod"/>
            </a:pPr>
            <a:r>
              <a:rPr lang="en-US" dirty="0" smtClean="0"/>
              <a:t>Rolling hills on Paso Robles</a:t>
            </a:r>
          </a:p>
          <a:p>
            <a:pPr marL="800100" lvl="1" indent="-342900">
              <a:buFont typeface="+mj-lt"/>
              <a:buAutoNum type="arabicPeriod"/>
            </a:pPr>
            <a:r>
              <a:rPr lang="en-US" dirty="0" smtClean="0"/>
              <a:t>Crossing back to the ocean</a:t>
            </a:r>
          </a:p>
          <a:p>
            <a:pPr marL="800100" lvl="1" indent="-342900">
              <a:buFont typeface="+mj-lt"/>
              <a:buAutoNum type="arabicPeriod"/>
            </a:pPr>
            <a:r>
              <a:rPr lang="en-US" dirty="0" smtClean="0"/>
              <a:t>Making up time</a:t>
            </a:r>
          </a:p>
          <a:p>
            <a:pPr marL="800100" lvl="1" indent="-342900">
              <a:buFont typeface="+mj-lt"/>
              <a:buAutoNum type="arabicPeriod"/>
            </a:pPr>
            <a:r>
              <a:rPr lang="en-US" dirty="0" smtClean="0"/>
              <a:t>Navigating a deserted road in pitch black</a:t>
            </a:r>
          </a:p>
          <a:p>
            <a:pPr marL="342900" indent="-342900">
              <a:buFont typeface="Arial"/>
              <a:buChar char="•"/>
            </a:pPr>
            <a:r>
              <a:rPr lang="en-US" dirty="0" smtClean="0"/>
              <a:t>Notable Events</a:t>
            </a:r>
          </a:p>
          <a:p>
            <a:pPr marL="800100" lvl="1" indent="-342900">
              <a:buFont typeface="+mj-lt"/>
              <a:buAutoNum type="arabicPeriod"/>
            </a:pPr>
            <a:r>
              <a:rPr lang="en-US" dirty="0" smtClean="0"/>
              <a:t>Closures &amp; Smoke!</a:t>
            </a:r>
          </a:p>
          <a:p>
            <a:pPr marL="800100" lvl="1" indent="-342900">
              <a:buFont typeface="+mj-lt"/>
              <a:buAutoNum type="arabicPeriod"/>
            </a:pPr>
            <a:r>
              <a:rPr lang="en-US" dirty="0" smtClean="0"/>
              <a:t>Heat and hills of the valley</a:t>
            </a:r>
          </a:p>
          <a:p>
            <a:pPr marL="800100" lvl="1" indent="-342900">
              <a:buFont typeface="+mj-lt"/>
              <a:buAutoNum type="arabicPeriod"/>
            </a:pPr>
            <a:r>
              <a:rPr lang="en-US" dirty="0" smtClean="0"/>
              <a:t>Finding the best way back to the ocean</a:t>
            </a:r>
          </a:p>
          <a:p>
            <a:pPr marL="800100" lvl="1" indent="-342900">
              <a:buFont typeface="+mj-lt"/>
              <a:buAutoNum type="arabicPeriod"/>
            </a:pPr>
            <a:r>
              <a:rPr lang="en-US" dirty="0" smtClean="0"/>
              <a:t>Returning to the cool ocean</a:t>
            </a:r>
          </a:p>
          <a:p>
            <a:pPr marL="800100" lvl="1" indent="-342900">
              <a:buFont typeface="+mj-lt"/>
              <a:buAutoNum type="arabicPeriod"/>
            </a:pPr>
            <a:r>
              <a:rPr lang="en-US" dirty="0" smtClean="0"/>
              <a:t>Taking the 101</a:t>
            </a:r>
          </a:p>
          <a:p>
            <a:pPr marL="800100" lvl="1" indent="-342900">
              <a:buFont typeface="+mj-lt"/>
              <a:buAutoNum type="arabicPeriod"/>
            </a:pPr>
            <a:r>
              <a:rPr lang="en-US" dirty="0" smtClean="0"/>
              <a:t>Getting booted off the 101</a:t>
            </a:r>
          </a:p>
          <a:p>
            <a:pPr marL="800100" lvl="1" indent="-342900">
              <a:buFont typeface="+mj-lt"/>
              <a:buAutoNum type="arabicPeriod"/>
            </a:pPr>
            <a:r>
              <a:rPr lang="en-US" dirty="0" smtClean="0"/>
              <a:t>Crossing a hill in the dark with perfect night sky</a:t>
            </a:r>
          </a:p>
        </p:txBody>
      </p:sp>
      <p:sp>
        <p:nvSpPr>
          <p:cNvPr id="8" name="Rectangle 7"/>
          <p:cNvSpPr/>
          <p:nvPr/>
        </p:nvSpPr>
        <p:spPr>
          <a:xfrm>
            <a:off x="3429000" y="5410200"/>
            <a:ext cx="1828800" cy="461665"/>
          </a:xfrm>
          <a:prstGeom prst="rect">
            <a:avLst/>
          </a:prstGeom>
        </p:spPr>
        <p:txBody>
          <a:bodyPr wrap="square">
            <a:spAutoFit/>
          </a:bodyPr>
          <a:lstStyle/>
          <a:p>
            <a:r>
              <a:rPr lang="en-US" dirty="0" smtClean="0">
                <a:hlinkClick r:id="rId2"/>
              </a:rPr>
              <a:t>Link to Map</a:t>
            </a:r>
            <a:endParaRPr lang="en-US" dirty="0"/>
          </a:p>
        </p:txBody>
      </p:sp>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434343" y="0"/>
            <a:ext cx="5709657" cy="5410200"/>
          </a:xfrm>
          <a:prstGeom prst="rect">
            <a:avLst/>
          </a:prstGeom>
        </p:spPr>
      </p:pic>
      <p:pic>
        <p:nvPicPr>
          <p:cNvPr id="10" name="Picture 9" descr="NacimientoDam2.jpg"/>
          <p:cNvPicPr>
            <a:picLocks noChangeAspect="1"/>
          </p:cNvPicPr>
          <p:nvPr/>
        </p:nvPicPr>
        <p:blipFill>
          <a:blip r:embed="rId5"/>
          <a:stretch>
            <a:fillRect/>
          </a:stretch>
        </p:blipFill>
        <p:spPr>
          <a:xfrm>
            <a:off x="4114800" y="1371600"/>
            <a:ext cx="4572000" cy="339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Berkeley to Los Angeles</a:t>
            </a:r>
            <a:endParaRPr lang="en-US" dirty="0"/>
          </a:p>
        </p:txBody>
      </p:sp>
      <p:sp>
        <p:nvSpPr>
          <p:cNvPr id="6" name="Text Placeholder 5"/>
          <p:cNvSpPr>
            <a:spLocks noGrp="1"/>
          </p:cNvSpPr>
          <p:nvPr>
            <p:ph type="body" sz="half" idx="2"/>
          </p:nvPr>
        </p:nvSpPr>
        <p:spPr/>
        <p:txBody>
          <a:bodyPr/>
          <a:lstStyle/>
          <a:p>
            <a:r>
              <a:rPr lang="en-US" dirty="0" smtClean="0"/>
              <a:t>Day 4 (Solvang to Los Angeles)</a:t>
            </a:r>
          </a:p>
          <a:p>
            <a:pPr marL="342900" indent="-342900">
              <a:buFont typeface="Arial"/>
              <a:buChar char="•"/>
            </a:pPr>
            <a:r>
              <a:rPr lang="en-US" dirty="0" smtClean="0"/>
              <a:t>Distance: 122 miles</a:t>
            </a:r>
          </a:p>
          <a:p>
            <a:pPr marL="342900" indent="-342900">
              <a:buFont typeface="Arial"/>
              <a:buChar char="•"/>
            </a:pPr>
            <a:r>
              <a:rPr lang="en-US" dirty="0" smtClean="0"/>
              <a:t>Challenges:</a:t>
            </a:r>
          </a:p>
          <a:p>
            <a:pPr marL="800100" lvl="1" indent="-342900">
              <a:buFont typeface="+mj-lt"/>
              <a:buAutoNum type="arabicPeriod"/>
            </a:pPr>
            <a:r>
              <a:rPr lang="en-US" dirty="0" smtClean="0"/>
              <a:t>Waking up</a:t>
            </a:r>
          </a:p>
          <a:p>
            <a:pPr marL="800100" lvl="1" indent="-342900">
              <a:buFont typeface="+mj-lt"/>
              <a:buAutoNum type="arabicPeriod"/>
            </a:pPr>
            <a:r>
              <a:rPr lang="en-US" dirty="0" smtClean="0"/>
              <a:t>Getting on the bike</a:t>
            </a:r>
          </a:p>
          <a:p>
            <a:pPr marL="800100" lvl="1" indent="-342900">
              <a:buFont typeface="+mj-lt"/>
              <a:buAutoNum type="arabicPeriod"/>
            </a:pPr>
            <a:r>
              <a:rPr lang="en-US" dirty="0" smtClean="0"/>
              <a:t>San Marcos Pass</a:t>
            </a:r>
          </a:p>
          <a:p>
            <a:pPr marL="342900" indent="-342900">
              <a:buFont typeface="Arial"/>
              <a:buChar char="•"/>
            </a:pPr>
            <a:r>
              <a:rPr lang="en-US" dirty="0" smtClean="0"/>
              <a:t>Notable Events</a:t>
            </a:r>
          </a:p>
          <a:p>
            <a:pPr marL="800100" lvl="1" indent="-342900">
              <a:buFont typeface="+mj-lt"/>
              <a:buAutoNum type="arabicPeriod"/>
            </a:pPr>
            <a:r>
              <a:rPr lang="en-US" dirty="0" smtClean="0"/>
              <a:t>Bridge with tiny shoulder</a:t>
            </a:r>
          </a:p>
          <a:p>
            <a:pPr marL="800100" lvl="1" indent="-342900">
              <a:buFont typeface="+mj-lt"/>
              <a:buAutoNum type="arabicPeriod"/>
            </a:pPr>
            <a:r>
              <a:rPr lang="en-US" dirty="0" smtClean="0"/>
              <a:t>Crossing back over to the ocean</a:t>
            </a:r>
          </a:p>
          <a:p>
            <a:pPr marL="800100" lvl="1" indent="-342900">
              <a:buFont typeface="+mj-lt"/>
              <a:buAutoNum type="arabicPeriod"/>
            </a:pPr>
            <a:r>
              <a:rPr lang="en-US" dirty="0" smtClean="0"/>
              <a:t>Avoiding Casitas Pass via Ocean bikeway</a:t>
            </a:r>
          </a:p>
          <a:p>
            <a:pPr marL="800100" lvl="1" indent="-342900">
              <a:buFont typeface="+mj-lt"/>
              <a:buAutoNum type="arabicPeriod"/>
            </a:pPr>
            <a:r>
              <a:rPr lang="en-US" dirty="0" smtClean="0"/>
              <a:t>Rejoining Hwy 1</a:t>
            </a:r>
          </a:p>
          <a:p>
            <a:pPr marL="800100" lvl="1" indent="-342900">
              <a:buFont typeface="+mj-lt"/>
              <a:buAutoNum type="arabicPeriod"/>
            </a:pPr>
            <a:r>
              <a:rPr lang="en-US" dirty="0" smtClean="0"/>
              <a:t>Joy of passing through Malibu and seeing Santa Monica Pier</a:t>
            </a:r>
          </a:p>
          <a:p>
            <a:endParaRPr lang="en-US" dirty="0" smtClean="0"/>
          </a:p>
        </p:txBody>
      </p:sp>
      <p:sp>
        <p:nvSpPr>
          <p:cNvPr id="8" name="Rectangle 7"/>
          <p:cNvSpPr/>
          <p:nvPr/>
        </p:nvSpPr>
        <p:spPr>
          <a:xfrm>
            <a:off x="3429000" y="5410200"/>
            <a:ext cx="1828800" cy="461665"/>
          </a:xfrm>
          <a:prstGeom prst="rect">
            <a:avLst/>
          </a:prstGeom>
        </p:spPr>
        <p:txBody>
          <a:bodyPr wrap="square">
            <a:spAutoFit/>
          </a:bodyPr>
          <a:lstStyle/>
          <a:p>
            <a:r>
              <a:rPr lang="en-US" dirty="0" smtClean="0">
                <a:hlinkClick r:id="rId2"/>
              </a:rPr>
              <a:t>Link to Map</a:t>
            </a:r>
            <a:endParaRPr lang="en-US" dirty="0"/>
          </a:p>
        </p:txBody>
      </p:sp>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495698" y="0"/>
            <a:ext cx="5648302" cy="5410200"/>
          </a:xfrm>
          <a:prstGeom prst="rect">
            <a:avLst/>
          </a:prstGeom>
        </p:spPr>
      </p:pic>
      <p:pic>
        <p:nvPicPr>
          <p:cNvPr id="10" name="Picture 9" descr="SanMarcos2.jpg"/>
          <p:cNvPicPr>
            <a:picLocks noChangeAspect="1"/>
          </p:cNvPicPr>
          <p:nvPr/>
        </p:nvPicPr>
        <p:blipFill>
          <a:blip r:embed="rId5"/>
          <a:stretch>
            <a:fillRect/>
          </a:stretch>
        </p:blipFill>
        <p:spPr>
          <a:xfrm>
            <a:off x="4038600" y="1371600"/>
            <a:ext cx="4572000" cy="3390900"/>
          </a:xfrm>
          <a:prstGeom prst="rect">
            <a:avLst/>
          </a:prstGeom>
        </p:spPr>
      </p:pic>
      <p:pic>
        <p:nvPicPr>
          <p:cNvPr id="11" name="Picture 10"/>
          <p:cNvPicPr>
            <a:picLocks noChangeAspect="1"/>
          </p:cNvPicPr>
          <p:nvPr/>
        </p:nvPicPr>
        <mc:AlternateContent>
          <mc:Choice xmlns:ma="http://schemas.microsoft.com/office/mac/drawingml/2008/main" Requires="ma">
            <p:blipFill>
              <a:blip r:embed="rId6"/>
              <a:srcRect b="2071"/>
              <a:stretch>
                <a:fillRect/>
              </a:stretch>
            </p:blipFill>
          </mc:Choice>
          <mc:Fallback>
            <p:blipFill>
              <a:blip r:embed="rId7"/>
              <a:srcRect b="2071"/>
              <a:stretch>
                <a:fillRect/>
              </a:stretch>
            </p:blipFill>
          </mc:Fallback>
        </mc:AlternateContent>
        <p:spPr>
          <a:xfrm>
            <a:off x="4035262" y="1371600"/>
            <a:ext cx="4613438" cy="3429000"/>
          </a:xfrm>
          <a:prstGeom prst="rect">
            <a:avLst/>
          </a:prstGeom>
        </p:spPr>
      </p:pic>
      <p:pic>
        <p:nvPicPr>
          <p:cNvPr id="12" name="Picture 11"/>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038600" y="1676400"/>
            <a:ext cx="4610099" cy="2931277"/>
          </a:xfrm>
          <a:prstGeom prst="rect">
            <a:avLst/>
          </a:prstGeom>
        </p:spPr>
      </p:pic>
      <p:pic>
        <p:nvPicPr>
          <p:cNvPr id="13" name="Picture 12" descr="SoCalCoast1.jpg"/>
          <p:cNvPicPr>
            <a:picLocks noChangeAspect="1"/>
          </p:cNvPicPr>
          <p:nvPr/>
        </p:nvPicPr>
        <p:blipFill>
          <a:blip r:embed="rId10"/>
          <a:stretch>
            <a:fillRect/>
          </a:stretch>
        </p:blipFill>
        <p:spPr>
          <a:xfrm>
            <a:off x="4114800" y="1371600"/>
            <a:ext cx="4572000" cy="3390900"/>
          </a:xfrm>
          <a:prstGeom prst="rect">
            <a:avLst/>
          </a:prstGeom>
        </p:spPr>
      </p:pic>
      <p:pic>
        <p:nvPicPr>
          <p:cNvPr id="14" name="Picture 13" descr="SoCalCoast2.jpg"/>
          <p:cNvPicPr>
            <a:picLocks noChangeAspect="1"/>
          </p:cNvPicPr>
          <p:nvPr/>
        </p:nvPicPr>
        <p:blipFill>
          <a:blip r:embed="rId11"/>
          <a:stretch>
            <a:fillRect/>
          </a:stretch>
        </p:blipFill>
        <p:spPr>
          <a:xfrm>
            <a:off x="4724400" y="838200"/>
            <a:ext cx="3390900" cy="4572000"/>
          </a:xfrm>
          <a:prstGeom prst="rect">
            <a:avLst/>
          </a:prstGeom>
        </p:spPr>
      </p:pic>
      <p:pic>
        <p:nvPicPr>
          <p:cNvPr id="15" name="Picture 14" descr="SoCalCoast5.jpg"/>
          <p:cNvPicPr>
            <a:picLocks noChangeAspect="1"/>
          </p:cNvPicPr>
          <p:nvPr/>
        </p:nvPicPr>
        <p:blipFill>
          <a:blip r:embed="rId12"/>
          <a:stretch>
            <a:fillRect/>
          </a:stretch>
        </p:blipFill>
        <p:spPr>
          <a:xfrm>
            <a:off x="4038600" y="1371600"/>
            <a:ext cx="4572000" cy="3429000"/>
          </a:xfrm>
          <a:prstGeom prst="rect">
            <a:avLst/>
          </a:prstGeom>
        </p:spPr>
      </p:pic>
      <p:pic>
        <p:nvPicPr>
          <p:cNvPr id="16" name="Picture 15" descr="Malibu2.jpg"/>
          <p:cNvPicPr>
            <a:picLocks noChangeAspect="1"/>
          </p:cNvPicPr>
          <p:nvPr/>
        </p:nvPicPr>
        <p:blipFill>
          <a:blip r:embed="rId13"/>
          <a:stretch>
            <a:fillRect/>
          </a:stretch>
        </p:blipFill>
        <p:spPr>
          <a:xfrm>
            <a:off x="4038600" y="1371600"/>
            <a:ext cx="4572000" cy="3390900"/>
          </a:xfrm>
          <a:prstGeom prst="rect">
            <a:avLst/>
          </a:prstGeom>
        </p:spPr>
      </p:pic>
      <p:pic>
        <p:nvPicPr>
          <p:cNvPr id="17" name="Picture 16" descr="LosAngeles1.jpg"/>
          <p:cNvPicPr>
            <a:picLocks noChangeAspect="1"/>
          </p:cNvPicPr>
          <p:nvPr/>
        </p:nvPicPr>
        <p:blipFill>
          <a:blip r:embed="rId14"/>
          <a:stretch>
            <a:fillRect/>
          </a:stretch>
        </p:blipFill>
        <p:spPr>
          <a:xfrm>
            <a:off x="4038600" y="1371600"/>
            <a:ext cx="4572000" cy="3390900"/>
          </a:xfrm>
          <a:prstGeom prst="rect">
            <a:avLst/>
          </a:prstGeom>
        </p:spPr>
      </p:pic>
      <p:pic>
        <p:nvPicPr>
          <p:cNvPr id="18" name="Picture 17" descr="SantaMonicaPier3.jpg"/>
          <p:cNvPicPr>
            <a:picLocks noChangeAspect="1"/>
          </p:cNvPicPr>
          <p:nvPr/>
        </p:nvPicPr>
        <p:blipFill>
          <a:blip r:embed="rId15"/>
          <a:stretch>
            <a:fillRect/>
          </a:stretch>
        </p:blipFill>
        <p:spPr>
          <a:xfrm>
            <a:off x="4038600" y="1371600"/>
            <a:ext cx="4572000" cy="3390900"/>
          </a:xfrm>
          <a:prstGeom prst="rect">
            <a:avLst/>
          </a:prstGeom>
        </p:spPr>
      </p:pic>
      <p:pic>
        <p:nvPicPr>
          <p:cNvPr id="19" name="Picture 18" descr="BlaineArrives2.JPG"/>
          <p:cNvPicPr>
            <a:picLocks noChangeAspect="1"/>
          </p:cNvPicPr>
          <p:nvPr/>
        </p:nvPicPr>
        <p:blipFill>
          <a:blip r:embed="rId16"/>
          <a:stretch>
            <a:fillRect/>
          </a:stretch>
        </p:blipFill>
        <p:spPr>
          <a:xfrm>
            <a:off x="4038600" y="1371600"/>
            <a:ext cx="4648200" cy="3486150"/>
          </a:xfrm>
          <a:prstGeom prst="rect">
            <a:avLst/>
          </a:prstGeom>
        </p:spPr>
      </p:pic>
      <p:pic>
        <p:nvPicPr>
          <p:cNvPr id="20" name="Picture 19" descr="BlaineMackMJ1.JPG"/>
          <p:cNvPicPr>
            <a:picLocks noChangeAspect="1"/>
          </p:cNvPicPr>
          <p:nvPr/>
        </p:nvPicPr>
        <p:blipFill>
          <a:blip r:embed="rId17"/>
          <a:stretch>
            <a:fillRect/>
          </a:stretch>
        </p:blipFill>
        <p:spPr>
          <a:xfrm>
            <a:off x="4038600" y="1390650"/>
            <a:ext cx="4648200" cy="3486150"/>
          </a:xfrm>
          <a:prstGeom prst="rect">
            <a:avLst/>
          </a:prstGeom>
        </p:spPr>
      </p:pic>
      <p:pic>
        <p:nvPicPr>
          <p:cNvPr id="21" name="Picture 20" descr="MackBlaine4.JPG"/>
          <p:cNvPicPr>
            <a:picLocks noChangeAspect="1"/>
          </p:cNvPicPr>
          <p:nvPr/>
        </p:nvPicPr>
        <p:blipFill>
          <a:blip r:embed="rId18"/>
          <a:stretch>
            <a:fillRect/>
          </a:stretch>
        </p:blipFill>
        <p:spPr>
          <a:xfrm>
            <a:off x="4013200" y="1371600"/>
            <a:ext cx="4673600" cy="3505200"/>
          </a:xfrm>
          <a:prstGeom prst="rect">
            <a:avLst/>
          </a:prstGeom>
        </p:spPr>
      </p:pic>
      <p:pic>
        <p:nvPicPr>
          <p:cNvPr id="22" name="Picture 21" descr="Family.JPG"/>
          <p:cNvPicPr>
            <a:picLocks noChangeAspect="1"/>
          </p:cNvPicPr>
          <p:nvPr/>
        </p:nvPicPr>
        <p:blipFill>
          <a:blip r:embed="rId19"/>
          <a:stretch>
            <a:fillRect/>
          </a:stretch>
        </p:blipFill>
        <p:spPr>
          <a:xfrm>
            <a:off x="3962400" y="1371600"/>
            <a:ext cx="4724400" cy="3543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1"/>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p>
            <a:r>
              <a:rPr lang="en-US" dirty="0"/>
              <a:t>Rides</a:t>
            </a:r>
            <a:r>
              <a:rPr lang="en-US" dirty="0" smtClean="0"/>
              <a:t> in Berkeley &amp; Connections</a:t>
            </a:r>
            <a:endParaRPr lang="en-US" dirty="0"/>
          </a:p>
        </p:txBody>
      </p:sp>
      <p:sp>
        <p:nvSpPr>
          <p:cNvPr id="4099" name="Rectangle 3"/>
          <p:cNvSpPr>
            <a:spLocks noGrp="1" noChangeArrowheads="1"/>
          </p:cNvSpPr>
          <p:nvPr>
            <p:ph type="subTitle" idx="1"/>
          </p:nvPr>
        </p:nvSpPr>
        <p:spPr/>
        <p:txBody>
          <a:bodyPr/>
          <a:lstStyle/>
          <a:p>
            <a:r>
              <a:rPr lang="en-US"/>
              <a:t>A Beginners Guide to Berkeley Commuting and Recreation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Berkeley Campus</a:t>
            </a:r>
          </a:p>
        </p:txBody>
      </p:sp>
      <p:sp>
        <p:nvSpPr>
          <p:cNvPr id="5" name="Text Placeholder 4"/>
          <p:cNvSpPr>
            <a:spLocks noGrp="1"/>
          </p:cNvSpPr>
          <p:nvPr>
            <p:ph type="body" sz="half" idx="2"/>
          </p:nvPr>
        </p:nvSpPr>
        <p:spPr/>
        <p:txBody>
          <a:bodyPr/>
          <a:lstStyle/>
          <a:p>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505200" y="127710"/>
            <a:ext cx="5638800" cy="4520490"/>
          </a:xfrm>
          <a:prstGeom prst="rect">
            <a:avLst/>
          </a:prstGeom>
        </p:spPr>
      </p:pic>
      <p:sp>
        <p:nvSpPr>
          <p:cNvPr id="7" name="Rectangle 6"/>
          <p:cNvSpPr/>
          <p:nvPr/>
        </p:nvSpPr>
        <p:spPr>
          <a:xfrm>
            <a:off x="3505200" y="4648200"/>
            <a:ext cx="1828800" cy="461665"/>
          </a:xfrm>
          <a:prstGeom prst="rect">
            <a:avLst/>
          </a:prstGeom>
        </p:spPr>
        <p:txBody>
          <a:bodyPr wrap="square">
            <a:spAutoFit/>
          </a:bodyPr>
          <a:lstStyle/>
          <a:p>
            <a:r>
              <a:rPr lang="en-US" dirty="0" smtClean="0">
                <a:hlinkClick r:id="rId4"/>
              </a:rPr>
              <a:t>Link to Map</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Berkeley Marina</a:t>
            </a:r>
            <a:endParaRPr lang="en-US" dirty="0"/>
          </a:p>
        </p:txBody>
      </p:sp>
      <p:sp>
        <p:nvSpPr>
          <p:cNvPr id="5" name="Text Placeholder 4"/>
          <p:cNvSpPr>
            <a:spLocks noGrp="1"/>
          </p:cNvSpPr>
          <p:nvPr>
            <p:ph type="body" sz="half" idx="2"/>
          </p:nvPr>
        </p:nvSpPr>
        <p:spPr/>
        <p:txBody>
          <a:bodyPr/>
          <a:lstStyle/>
          <a:p>
            <a:r>
              <a:rPr lang="en-US" b="1" dirty="0" smtClean="0"/>
              <a:t>Ride Stages:</a:t>
            </a:r>
          </a:p>
          <a:p>
            <a:pPr marL="342900" indent="-342900">
              <a:buFont typeface="+mj-lt"/>
              <a:buAutoNum type="arabicPeriod"/>
            </a:pPr>
            <a:r>
              <a:rPr lang="en-US" dirty="0" smtClean="0"/>
              <a:t>Bay Trail Emeryville to Albany</a:t>
            </a:r>
          </a:p>
          <a:p>
            <a:pPr marL="342900" indent="-342900">
              <a:buFont typeface="+mj-lt"/>
              <a:buAutoNum type="arabicPeriod"/>
            </a:pPr>
            <a:r>
              <a:rPr lang="en-US" dirty="0" err="1" smtClean="0"/>
              <a:t>Eastshore</a:t>
            </a:r>
            <a:r>
              <a:rPr lang="en-US" dirty="0" smtClean="0"/>
              <a:t> Hwy</a:t>
            </a:r>
          </a:p>
          <a:p>
            <a:pPr marL="342900" indent="-342900">
              <a:buFont typeface="+mj-lt"/>
              <a:buAutoNum type="arabicPeriod"/>
            </a:pPr>
            <a:r>
              <a:rPr lang="en-US" dirty="0" smtClean="0"/>
              <a:t>Bay Trail Albany to Richmond</a:t>
            </a:r>
          </a:p>
          <a:p>
            <a:endParaRPr lang="en-US" b="1" dirty="0" smtClean="0"/>
          </a:p>
          <a:p>
            <a:r>
              <a:rPr lang="en-US" b="1" dirty="0" smtClean="0"/>
              <a:t>Statistics:</a:t>
            </a:r>
          </a:p>
          <a:p>
            <a:r>
              <a:rPr lang="en-US" dirty="0" smtClean="0"/>
              <a:t>	Distance:	8.8 miles</a:t>
            </a:r>
          </a:p>
          <a:p>
            <a:r>
              <a:rPr lang="en-US" dirty="0" smtClean="0"/>
              <a:t>	Ascent:	</a:t>
            </a:r>
          </a:p>
          <a:p>
            <a:r>
              <a:rPr lang="en-US" dirty="0" smtClean="0"/>
              <a:t>	Descent:	</a:t>
            </a:r>
          </a:p>
          <a:p>
            <a:r>
              <a:rPr lang="en-US" dirty="0" smtClean="0"/>
              <a:t>	Difficulty:	Easy</a:t>
            </a:r>
          </a:p>
          <a:p>
            <a:endParaRPr lang="en-US" dirty="0" smtClean="0"/>
          </a:p>
          <a:p>
            <a:r>
              <a:rPr lang="en-US" b="1" dirty="0" smtClean="0"/>
              <a:t>Notes:</a:t>
            </a:r>
          </a:p>
          <a:p>
            <a:r>
              <a:rPr lang="en-US" dirty="0" smtClean="0"/>
              <a:t>  Accessible via the Berkeley walking bridge, this route is great for beginning cyclists.  Its flat, it has many dedicated bike paths and it has views of the Bay &amp; Golden Gate bridge (Also connects to Berkeley Marina, Cesar Chavez Park, and Albany bulb).  It’s also great for speed.  Watch cross winds and car crossings.</a:t>
            </a:r>
          </a:p>
          <a:p>
            <a:endParaRPr lang="en-US" dirty="0" smtClean="0"/>
          </a:p>
          <a:p>
            <a:endParaRPr lang="en-US" dirty="0" smtClean="0"/>
          </a:p>
          <a:p>
            <a:endParaRPr lang="en-US" dirty="0"/>
          </a:p>
        </p:txBody>
      </p:sp>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733800" y="0"/>
            <a:ext cx="5181600" cy="5895600"/>
          </a:xfrm>
          <a:prstGeom prst="rect">
            <a:avLst/>
          </a:prstGeom>
        </p:spPr>
      </p:pic>
      <p:sp>
        <p:nvSpPr>
          <p:cNvPr id="6" name="Rectangle 5"/>
          <p:cNvSpPr/>
          <p:nvPr/>
        </p:nvSpPr>
        <p:spPr>
          <a:xfrm>
            <a:off x="3733800" y="5862935"/>
            <a:ext cx="1828800" cy="461665"/>
          </a:xfrm>
          <a:prstGeom prst="rect">
            <a:avLst/>
          </a:prstGeom>
        </p:spPr>
        <p:txBody>
          <a:bodyPr wrap="square">
            <a:spAutoFit/>
          </a:bodyPr>
          <a:lstStyle/>
          <a:p>
            <a:r>
              <a:rPr lang="en-US" dirty="0" smtClean="0">
                <a:hlinkClick r:id="rId4"/>
              </a:rPr>
              <a:t>Link to Map</a:t>
            </a:r>
            <a:endParaRPr lang="en-US" dirty="0"/>
          </a:p>
        </p:txBody>
      </p:sp>
      <p:pic>
        <p:nvPicPr>
          <p:cNvPr id="8" name="Picture 7"/>
          <p:cNvPicPr>
            <a:picLocks noChangeAspect="1"/>
          </p:cNvPicPr>
          <p:nvPr/>
        </p:nvPicPr>
        <p:blipFill>
          <a:blip r:embed="rId5"/>
          <a:stretch>
            <a:fillRect/>
          </a:stretch>
        </p:blipFill>
        <p:spPr>
          <a:xfrm>
            <a:off x="7848600" y="4495800"/>
            <a:ext cx="304800" cy="304800"/>
          </a:xfrm>
          <a:prstGeom prst="rect">
            <a:avLst/>
          </a:prstGeom>
        </p:spPr>
      </p:pic>
      <p:pic>
        <p:nvPicPr>
          <p:cNvPr id="9" name="Picture 8"/>
          <p:cNvPicPr>
            <a:picLocks noChangeAspect="1"/>
          </p:cNvPicPr>
          <p:nvPr/>
        </p:nvPicPr>
        <p:blipFill>
          <a:blip r:embed="rId5"/>
          <a:stretch>
            <a:fillRect/>
          </a:stretch>
        </p:blipFill>
        <p:spPr>
          <a:xfrm>
            <a:off x="7543800" y="3048000"/>
            <a:ext cx="304800" cy="304800"/>
          </a:xfrm>
          <a:prstGeom prst="rect">
            <a:avLst/>
          </a:prstGeom>
        </p:spPr>
      </p:pic>
      <p:pic>
        <p:nvPicPr>
          <p:cNvPr id="10" name="Picture 9"/>
          <p:cNvPicPr>
            <a:picLocks noChangeAspect="1"/>
          </p:cNvPicPr>
          <p:nvPr/>
        </p:nvPicPr>
        <p:blipFill>
          <a:blip r:embed="rId5"/>
          <a:stretch>
            <a:fillRect/>
          </a:stretch>
        </p:blipFill>
        <p:spPr>
          <a:xfrm>
            <a:off x="7315200" y="1524000"/>
            <a:ext cx="304800" cy="304800"/>
          </a:xfrm>
          <a:prstGeom prst="rect">
            <a:avLst/>
          </a:prstGeom>
        </p:spPr>
      </p:pic>
      <p:pic>
        <p:nvPicPr>
          <p:cNvPr id="11" name="Picture 10"/>
          <p:cNvPicPr>
            <a:picLocks noChangeAspect="1"/>
          </p:cNvPicPr>
          <p:nvPr/>
        </p:nvPicPr>
        <p:blipFill>
          <a:blip r:embed="rId5"/>
          <a:stretch>
            <a:fillRect/>
          </a:stretch>
        </p:blipFill>
        <p:spPr>
          <a:xfrm>
            <a:off x="6400800" y="457200"/>
            <a:ext cx="304800" cy="304800"/>
          </a:xfrm>
          <a:prstGeom prst="rect">
            <a:avLst/>
          </a:prstGeom>
        </p:spPr>
      </p:pic>
      <p:pic>
        <p:nvPicPr>
          <p:cNvPr id="12" name="Picture 11"/>
          <p:cNvPicPr>
            <a:picLocks noChangeAspect="1"/>
          </p:cNvPicPr>
          <p:nvPr/>
        </p:nvPicPr>
        <p:blipFill>
          <a:blip r:embed="rId5"/>
          <a:stretch>
            <a:fillRect/>
          </a:stretch>
        </p:blipFill>
        <p:spPr>
          <a:xfrm>
            <a:off x="5181600" y="76200"/>
            <a:ext cx="304800" cy="3048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Berkeley Hills</a:t>
            </a:r>
            <a:endParaRPr lang="en-US" dirty="0"/>
          </a:p>
        </p:txBody>
      </p:sp>
      <p:sp>
        <p:nvSpPr>
          <p:cNvPr id="8" name="Text Placeholder 7"/>
          <p:cNvSpPr>
            <a:spLocks noGrp="1"/>
          </p:cNvSpPr>
          <p:nvPr>
            <p:ph type="body" sz="half" idx="2"/>
          </p:nvPr>
        </p:nvSpPr>
        <p:spPr/>
        <p:txBody>
          <a:bodyPr/>
          <a:lstStyle/>
          <a:p>
            <a:endParaRPr lang="en-US" dirty="0" smtClean="0">
              <a:solidFill>
                <a:srgbClr val="FF0000"/>
              </a:solidFill>
            </a:endParaRPr>
          </a:p>
          <a:p>
            <a:r>
              <a:rPr lang="en-US" dirty="0" smtClean="0">
                <a:solidFill>
                  <a:srgbClr val="FF0000"/>
                </a:solidFill>
              </a:rPr>
              <a:t>Grizzly Peak/Skyline </a:t>
            </a:r>
            <a:r>
              <a:rPr lang="en-US" dirty="0" smtClean="0"/>
              <a:t>run along the ridge and serve as the start of many rides in East Bay</a:t>
            </a:r>
          </a:p>
          <a:p>
            <a:endParaRPr lang="en-US" dirty="0" smtClean="0"/>
          </a:p>
          <a:p>
            <a:r>
              <a:rPr lang="en-US" dirty="0" smtClean="0"/>
              <a:t>There are several ascents to the ridge</a:t>
            </a:r>
          </a:p>
          <a:p>
            <a:pPr marL="342900" indent="-342900">
              <a:buFont typeface="+mj-lt"/>
              <a:buAutoNum type="arabicPeriod"/>
            </a:pPr>
            <a:r>
              <a:rPr lang="en-US" dirty="0" smtClean="0">
                <a:solidFill>
                  <a:srgbClr val="408B1B"/>
                </a:solidFill>
              </a:rPr>
              <a:t>Marin - 2.5 miles (</a:t>
            </a:r>
            <a:r>
              <a:rPr lang="en-US" dirty="0" smtClean="0">
                <a:solidFill>
                  <a:srgbClr val="408B1B"/>
                </a:solidFill>
                <a:hlinkClick r:id="rId2"/>
              </a:rPr>
              <a:t>map</a:t>
            </a:r>
            <a:r>
              <a:rPr lang="en-US" dirty="0" smtClean="0">
                <a:solidFill>
                  <a:srgbClr val="408B1B"/>
                </a:solidFill>
              </a:rPr>
              <a:t>)</a:t>
            </a:r>
          </a:p>
          <a:p>
            <a:pPr marL="342900" indent="-342900">
              <a:buFont typeface="+mj-lt"/>
              <a:buAutoNum type="arabicPeriod"/>
            </a:pPr>
            <a:r>
              <a:rPr lang="en-US" dirty="0" smtClean="0">
                <a:solidFill>
                  <a:srgbClr val="5EF65C"/>
                </a:solidFill>
              </a:rPr>
              <a:t>Spruce – 2.5 miles (</a:t>
            </a:r>
            <a:r>
              <a:rPr lang="en-US" dirty="0" smtClean="0">
                <a:solidFill>
                  <a:srgbClr val="5EF65C"/>
                </a:solidFill>
                <a:hlinkClick r:id="rId3"/>
              </a:rPr>
              <a:t>map</a:t>
            </a:r>
            <a:r>
              <a:rPr lang="en-US" dirty="0" smtClean="0">
                <a:solidFill>
                  <a:srgbClr val="5EF65C"/>
                </a:solidFill>
              </a:rPr>
              <a:t>)</a:t>
            </a:r>
          </a:p>
          <a:p>
            <a:pPr marL="342900" indent="-342900">
              <a:buFont typeface="+mj-lt"/>
              <a:buAutoNum type="arabicPeriod"/>
            </a:pPr>
            <a:r>
              <a:rPr lang="en-US" dirty="0" smtClean="0">
                <a:solidFill>
                  <a:srgbClr val="F5A62F"/>
                </a:solidFill>
              </a:rPr>
              <a:t>Euclid – 2.3 miles (</a:t>
            </a:r>
            <a:r>
              <a:rPr lang="en-US" dirty="0" smtClean="0">
                <a:solidFill>
                  <a:srgbClr val="F5A62F"/>
                </a:solidFill>
                <a:hlinkClick r:id="rId4"/>
              </a:rPr>
              <a:t>map</a:t>
            </a:r>
            <a:r>
              <a:rPr lang="en-US" dirty="0" smtClean="0">
                <a:solidFill>
                  <a:srgbClr val="F5A62F"/>
                </a:solidFill>
              </a:rPr>
              <a:t>)</a:t>
            </a:r>
          </a:p>
          <a:p>
            <a:pPr marL="342900" indent="-342900">
              <a:buFont typeface="+mj-lt"/>
              <a:buAutoNum type="arabicPeriod"/>
            </a:pPr>
            <a:r>
              <a:rPr lang="en-US" dirty="0" smtClean="0">
                <a:solidFill>
                  <a:srgbClr val="36CCC9"/>
                </a:solidFill>
              </a:rPr>
              <a:t>La Loma – 1.6 miles (</a:t>
            </a:r>
            <a:r>
              <a:rPr lang="en-US" dirty="0" smtClean="0">
                <a:solidFill>
                  <a:srgbClr val="36CCC9"/>
                </a:solidFill>
                <a:hlinkClick r:id="rId5"/>
              </a:rPr>
              <a:t>map</a:t>
            </a:r>
            <a:r>
              <a:rPr lang="en-US" dirty="0" smtClean="0">
                <a:solidFill>
                  <a:srgbClr val="36CCC9"/>
                </a:solidFill>
              </a:rPr>
              <a:t>)</a:t>
            </a:r>
          </a:p>
          <a:p>
            <a:pPr marL="342900" indent="-342900">
              <a:buFont typeface="+mj-lt"/>
              <a:buAutoNum type="arabicPeriod"/>
            </a:pPr>
            <a:r>
              <a:rPr lang="en-US" dirty="0" smtClean="0">
                <a:solidFill>
                  <a:srgbClr val="5958F2"/>
                </a:solidFill>
              </a:rPr>
              <a:t>Centennial – 2.3 miles (</a:t>
            </a:r>
            <a:r>
              <a:rPr lang="en-US" dirty="0" smtClean="0">
                <a:solidFill>
                  <a:srgbClr val="5958F2"/>
                </a:solidFill>
                <a:hlinkClick r:id="rId6"/>
              </a:rPr>
              <a:t>map</a:t>
            </a:r>
            <a:r>
              <a:rPr lang="en-US" dirty="0" smtClean="0">
                <a:solidFill>
                  <a:srgbClr val="5958F2"/>
                </a:solidFill>
              </a:rPr>
              <a:t>)</a:t>
            </a:r>
          </a:p>
          <a:p>
            <a:pPr marL="342900" indent="-342900">
              <a:buFont typeface="+mj-lt"/>
              <a:buAutoNum type="arabicPeriod"/>
            </a:pPr>
            <a:r>
              <a:rPr lang="en-US" dirty="0" smtClean="0">
                <a:solidFill>
                  <a:srgbClr val="B1631B"/>
                </a:solidFill>
              </a:rPr>
              <a:t>Claremont – 4.7 miles (</a:t>
            </a:r>
            <a:r>
              <a:rPr lang="en-US" dirty="0" smtClean="0">
                <a:solidFill>
                  <a:srgbClr val="B1631B"/>
                </a:solidFill>
                <a:hlinkClick r:id="rId7"/>
              </a:rPr>
              <a:t>map</a:t>
            </a:r>
            <a:r>
              <a:rPr lang="en-US" dirty="0" smtClean="0">
                <a:solidFill>
                  <a:srgbClr val="B1631B"/>
                </a:solidFill>
              </a:rPr>
              <a:t>)</a:t>
            </a:r>
          </a:p>
          <a:p>
            <a:pPr marL="342900" indent="-342900">
              <a:buFont typeface="+mj-lt"/>
              <a:buAutoNum type="arabicPeriod"/>
            </a:pPr>
            <a:r>
              <a:rPr lang="en-US" dirty="0" smtClean="0">
                <a:solidFill>
                  <a:srgbClr val="333130"/>
                </a:solidFill>
              </a:rPr>
              <a:t>Hiller Dr. – 4.7 miles (</a:t>
            </a:r>
            <a:r>
              <a:rPr lang="en-US" dirty="0" smtClean="0">
                <a:solidFill>
                  <a:srgbClr val="333130"/>
                </a:solidFill>
                <a:hlinkClick r:id="rId8"/>
              </a:rPr>
              <a:t>map</a:t>
            </a:r>
            <a:r>
              <a:rPr lang="en-US" dirty="0" smtClean="0">
                <a:solidFill>
                  <a:srgbClr val="333130"/>
                </a:solidFill>
              </a:rPr>
              <a:t>)</a:t>
            </a:r>
          </a:p>
          <a:p>
            <a:pPr marL="342900" indent="-342900">
              <a:buFont typeface="+mj-lt"/>
              <a:buAutoNum type="arabicPeriod"/>
            </a:pPr>
            <a:r>
              <a:rPr lang="en-US" dirty="0" smtClean="0">
                <a:solidFill>
                  <a:srgbClr val="CB56C6"/>
                </a:solidFill>
              </a:rPr>
              <a:t>Old Tunnel – 7.3 miles (</a:t>
            </a:r>
            <a:r>
              <a:rPr lang="en-US" dirty="0" smtClean="0">
                <a:solidFill>
                  <a:srgbClr val="CB56C6"/>
                </a:solidFill>
                <a:hlinkClick r:id="rId9"/>
              </a:rPr>
              <a:t>map</a:t>
            </a:r>
            <a:r>
              <a:rPr lang="en-US" dirty="0" smtClean="0">
                <a:solidFill>
                  <a:srgbClr val="CB56C6"/>
                </a:solidFill>
              </a:rPr>
              <a:t>)</a:t>
            </a:r>
            <a:endParaRPr lang="en-US" dirty="0" smtClean="0"/>
          </a:p>
          <a:p>
            <a:endParaRPr lang="en-US" dirty="0"/>
          </a:p>
        </p:txBody>
      </p:sp>
      <p:pic>
        <p:nvPicPr>
          <p:cNvPr id="9" name="Picture 8"/>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3451716" y="0"/>
            <a:ext cx="5692284" cy="5257800"/>
          </a:xfrm>
          <a:prstGeom prst="rect">
            <a:avLst/>
          </a:prstGeom>
        </p:spPr>
      </p:pic>
      <p:pic>
        <p:nvPicPr>
          <p:cNvPr id="5" name="Picture 4"/>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6172200" y="2286000"/>
            <a:ext cx="232475" cy="228600"/>
          </a:xfrm>
          <a:prstGeom prst="rect">
            <a:avLst/>
          </a:prstGeom>
        </p:spPr>
      </p:pic>
      <p:pic>
        <p:nvPicPr>
          <p:cNvPr id="6" name="Picture 5"/>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7162800" y="2667000"/>
            <a:ext cx="232475" cy="228600"/>
          </a:xfrm>
          <a:prstGeom prst="rect">
            <a:avLst/>
          </a:prstGeom>
        </p:spPr>
      </p:pic>
      <p:pic>
        <p:nvPicPr>
          <p:cNvPr id="7" name="Picture 6"/>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6854125" y="4191000"/>
            <a:ext cx="232475" cy="228600"/>
          </a:xfrm>
          <a:prstGeom prst="rect">
            <a:avLst/>
          </a:prstGeom>
        </p:spPr>
      </p:pic>
      <p:pic>
        <p:nvPicPr>
          <p:cNvPr id="10" name="Picture 9"/>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4876800" y="1371600"/>
            <a:ext cx="232475" cy="228600"/>
          </a:xfrm>
          <a:prstGeom prst="rect">
            <a:avLst/>
          </a:prstGeom>
        </p:spPr>
      </p:pic>
      <p:pic>
        <p:nvPicPr>
          <p:cNvPr id="11" name="Picture 10"/>
          <p:cNvPicPr>
            <a:picLocks noChangeAspect="1"/>
          </p:cNvPicPr>
          <p:nvPr/>
        </p:nvPicPr>
        <p:blipFill>
          <a:blip r:embed="rId14"/>
          <a:stretch>
            <a:fillRect/>
          </a:stretch>
        </p:blipFill>
        <p:spPr>
          <a:xfrm>
            <a:off x="4648200" y="838200"/>
            <a:ext cx="232475" cy="22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style.rotation</p:attrName>
                                        </p:attrNameLst>
                                      </p:cBhvr>
                                      <p:tavLst>
                                        <p:tav tm="0">
                                          <p:val>
                                            <p:fltVal val="720"/>
                                          </p:val>
                                        </p:tav>
                                        <p:tav tm="100000">
                                          <p:val>
                                            <p:fltVal val="0"/>
                                          </p:val>
                                        </p:tav>
                                      </p:tavLst>
                                    </p:anim>
                                    <p:anim calcmode="lin" valueType="num">
                                      <p:cBhvr>
                                        <p:cTn id="9" dur="500" fill="hold"/>
                                        <p:tgtEl>
                                          <p:spTgt spid="10"/>
                                        </p:tgtEl>
                                        <p:attrNameLst>
                                          <p:attrName>ppt_h</p:attrName>
                                        </p:attrNameLst>
                                      </p:cBhvr>
                                      <p:tavLst>
                                        <p:tav tm="0">
                                          <p:val>
                                            <p:fltVal val="0"/>
                                          </p:val>
                                        </p:tav>
                                        <p:tav tm="100000">
                                          <p:val>
                                            <p:strVal val="#ppt_h"/>
                                          </p:val>
                                        </p:tav>
                                      </p:tavLst>
                                    </p:anim>
                                    <p:anim calcmode="lin" valueType="num">
                                      <p:cBhvr>
                                        <p:cTn id="10" dur="500" fill="hold"/>
                                        <p:tgtEl>
                                          <p:spTgt spid="1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style.rotation</p:attrName>
                                        </p:attrNameLst>
                                      </p:cBhvr>
                                      <p:tavLst>
                                        <p:tav tm="0">
                                          <p:val>
                                            <p:fltVal val="720"/>
                                          </p:val>
                                        </p:tav>
                                        <p:tav tm="100000">
                                          <p:val>
                                            <p:fltVal val="0"/>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style.rotation</p:attrName>
                                        </p:attrNameLst>
                                      </p:cBhvr>
                                      <p:tavLst>
                                        <p:tav tm="0">
                                          <p:val>
                                            <p:fltVal val="720"/>
                                          </p:val>
                                        </p:tav>
                                        <p:tav tm="100000">
                                          <p:val>
                                            <p:fltVal val="0"/>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style.rotation</p:attrName>
                                        </p:attrNameLst>
                                      </p:cBhvr>
                                      <p:tavLst>
                                        <p:tav tm="0">
                                          <p:val>
                                            <p:fltVal val="720"/>
                                          </p:val>
                                        </p:tav>
                                        <p:tav tm="100000">
                                          <p:val>
                                            <p:fltVal val="0"/>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style.rotation</p:attrName>
                                        </p:attrNameLst>
                                      </p:cBhvr>
                                      <p:tavLst>
                                        <p:tav tm="0">
                                          <p:val>
                                            <p:fltVal val="720"/>
                                          </p:val>
                                        </p:tav>
                                        <p:tav tm="100000">
                                          <p:val>
                                            <p:fltVal val="0"/>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 calcmode="lin" valueType="num">
                                      <p:cBhvr>
                                        <p:cTn id="34" dur="5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14930</TotalTime>
  <Words>3931</Words>
  <Application>Microsoft PowerPoint</Application>
  <PresentationFormat>On-screen Show (4:3)</PresentationFormat>
  <Paragraphs>634</Paragraphs>
  <Slides>57</Slides>
  <Notes>1</Notes>
  <HiddenSlides>0</HiddenSlides>
  <MMClips>0</MMClips>
  <ScaleCrop>false</ScaleCrop>
  <HeadingPairs>
    <vt:vector size="4" baseType="variant">
      <vt:variant>
        <vt:lpstr>Design Template</vt:lpstr>
      </vt:variant>
      <vt:variant>
        <vt:i4>1</vt:i4>
      </vt:variant>
      <vt:variant>
        <vt:lpstr>Slide Titles</vt:lpstr>
      </vt:variant>
      <vt:variant>
        <vt:i4>57</vt:i4>
      </vt:variant>
    </vt:vector>
  </HeadingPairs>
  <TitlesOfParts>
    <vt:vector size="58" baseType="lpstr">
      <vt:lpstr>Office Theme</vt:lpstr>
      <vt:lpstr>Bike Rides around the Bay</vt:lpstr>
      <vt:lpstr>Outline</vt:lpstr>
      <vt:lpstr>Bicycle Terms</vt:lpstr>
      <vt:lpstr>Geometry Mountain, Hybrid, Road, Triathlon, Touring</vt:lpstr>
      <vt:lpstr>Basic Bike Tips</vt:lpstr>
      <vt:lpstr>Rides in Berkeley &amp; Connections</vt:lpstr>
      <vt:lpstr>Berkeley Campus</vt:lpstr>
      <vt:lpstr>Berkeley Marina</vt:lpstr>
      <vt:lpstr>Berkeley Hills</vt:lpstr>
      <vt:lpstr>Ridge Running</vt:lpstr>
      <vt:lpstr>San Pablo – Gateway to North Bay?</vt:lpstr>
      <vt:lpstr>The “Key” Route to N.B.</vt:lpstr>
      <vt:lpstr>Oakland/Hayward routes</vt:lpstr>
      <vt:lpstr>Wheel Repair Tips</vt:lpstr>
      <vt:lpstr>Bicycle Wheels</vt:lpstr>
      <vt:lpstr>East Bay</vt:lpstr>
      <vt:lpstr>Crossing the Berkeley Hills</vt:lpstr>
      <vt:lpstr>Pinehurst-Redwood</vt:lpstr>
      <vt:lpstr>San Pablo Dam Loop</vt:lpstr>
      <vt:lpstr>Three Bears Loop</vt:lpstr>
      <vt:lpstr>Walnut Creek, Pittsburg?</vt:lpstr>
      <vt:lpstr>Danville Blvd.</vt:lpstr>
      <vt:lpstr>Mount Diablo</vt:lpstr>
      <vt:lpstr>Morgan Territories</vt:lpstr>
      <vt:lpstr>Palomares Rd.</vt:lpstr>
      <vt:lpstr>Morgan Terr. - Palomares Century</vt:lpstr>
      <vt:lpstr>San Francisco</vt:lpstr>
      <vt:lpstr>Twin Peaks &amp; Market Loop</vt:lpstr>
      <vt:lpstr>The Presidio &amp; Ocean Hwy</vt:lpstr>
      <vt:lpstr>Golden Gate Bridge</vt:lpstr>
      <vt:lpstr>Marin County</vt:lpstr>
      <vt:lpstr>Hawk Hill &amp; Point Bonita</vt:lpstr>
      <vt:lpstr>Mountain Biking in Marin</vt:lpstr>
      <vt:lpstr>Saulsilito/Mill Valley</vt:lpstr>
      <vt:lpstr>Mount Tam</vt:lpstr>
      <vt:lpstr>Hwy 1 to Stinson Beach/Bolinas/Point Reyes</vt:lpstr>
      <vt:lpstr>Mill Valley to Fairfax</vt:lpstr>
      <vt:lpstr>Fairfax-Bolinas</vt:lpstr>
      <vt:lpstr>Point Reyes (SFD route)</vt:lpstr>
      <vt:lpstr>Connecting to North Bay</vt:lpstr>
      <vt:lpstr>North Bay</vt:lpstr>
      <vt:lpstr>Napa Valley</vt:lpstr>
      <vt:lpstr>Hwy 37 – East Bay to Marin</vt:lpstr>
      <vt:lpstr>Bay Trail in North Bay</vt:lpstr>
      <vt:lpstr>South Bay</vt:lpstr>
      <vt:lpstr>El Camino Real</vt:lpstr>
      <vt:lpstr>Milpitas &amp; San Jose</vt:lpstr>
      <vt:lpstr>Dumbarton Bridge</vt:lpstr>
      <vt:lpstr>Page Mill Rd.</vt:lpstr>
      <vt:lpstr>Skyline</vt:lpstr>
      <vt:lpstr>Hwy 9 to Santa Cruz</vt:lpstr>
      <vt:lpstr>Touring in California</vt:lpstr>
      <vt:lpstr>Around the Bay in a Day</vt:lpstr>
      <vt:lpstr>Berkeley to Los Angeles</vt:lpstr>
      <vt:lpstr>Berkeley to Los Angeles</vt:lpstr>
      <vt:lpstr>Berkeley to Los Angeles</vt:lpstr>
      <vt:lpstr>Berkeley to Los Angeles</vt:lpstr>
    </vt:vector>
  </TitlesOfParts>
  <Company>EECS Dept., 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Bike Rides around the Bay</dc:title>
  <dc:creator>EECS Dept. UC Berkeley</dc:creator>
  <cp:lastModifiedBy>Blaine A. Nelson</cp:lastModifiedBy>
  <cp:revision>497</cp:revision>
  <dcterms:created xsi:type="dcterms:W3CDTF">2008-10-28T16:02:40Z</dcterms:created>
  <dcterms:modified xsi:type="dcterms:W3CDTF">2008-10-28T16:06:38Z</dcterms:modified>
</cp:coreProperties>
</file>